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805" r:id="rId2"/>
    <p:sldId id="804" r:id="rId3"/>
    <p:sldId id="806" r:id="rId4"/>
    <p:sldId id="807" r:id="rId5"/>
    <p:sldId id="796" r:id="rId6"/>
    <p:sldId id="797" r:id="rId7"/>
    <p:sldId id="749" r:id="rId8"/>
    <p:sldId id="808" r:id="rId9"/>
    <p:sldId id="791" r:id="rId10"/>
    <p:sldId id="795" r:id="rId11"/>
    <p:sldId id="639" r:id="rId12"/>
    <p:sldId id="634" r:id="rId13"/>
    <p:sldId id="694" r:id="rId14"/>
    <p:sldId id="750" r:id="rId15"/>
    <p:sldId id="809" r:id="rId16"/>
    <p:sldId id="642" r:id="rId17"/>
    <p:sldId id="643" r:id="rId18"/>
    <p:sldId id="729" r:id="rId19"/>
    <p:sldId id="751" r:id="rId20"/>
    <p:sldId id="810" r:id="rId21"/>
    <p:sldId id="777" r:id="rId22"/>
    <p:sldId id="744" r:id="rId23"/>
    <p:sldId id="649" r:id="rId24"/>
    <p:sldId id="654" r:id="rId25"/>
    <p:sldId id="730" r:id="rId26"/>
    <p:sldId id="767" r:id="rId27"/>
    <p:sldId id="787" r:id="rId28"/>
    <p:sldId id="792" r:id="rId29"/>
    <p:sldId id="793" r:id="rId30"/>
    <p:sldId id="794" r:id="rId31"/>
    <p:sldId id="811" r:id="rId32"/>
    <p:sldId id="774" r:id="rId33"/>
    <p:sldId id="487" r:id="rId34"/>
    <p:sldId id="798" r:id="rId35"/>
    <p:sldId id="812" r:id="rId36"/>
    <p:sldId id="747" r:id="rId37"/>
    <p:sldId id="813" r:id="rId38"/>
    <p:sldId id="772" r:id="rId39"/>
    <p:sldId id="782" r:id="rId40"/>
    <p:sldId id="783" r:id="rId41"/>
    <p:sldId id="707" r:id="rId42"/>
    <p:sldId id="743" r:id="rId43"/>
    <p:sldId id="814" r:id="rId44"/>
    <p:sldId id="817" r:id="rId45"/>
    <p:sldId id="815" r:id="rId46"/>
    <p:sldId id="801" r:id="rId47"/>
    <p:sldId id="800" r:id="rId48"/>
    <p:sldId id="690" r:id="rId49"/>
    <p:sldId id="802" r:id="rId50"/>
    <p:sldId id="803" r:id="rId51"/>
  </p:sldIdLst>
  <p:sldSz cx="10058400" cy="7772400"/>
  <p:notesSz cx="6858000" cy="9144000"/>
  <p:defaultTextStyle>
    <a:defPPr>
      <a:defRPr lang="en-US"/>
    </a:defPPr>
    <a:lvl1pPr marL="0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174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348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523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6696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5871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043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4219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3390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49" autoAdjust="0"/>
    <p:restoredTop sz="98939" autoAdjust="0"/>
  </p:normalViewPr>
  <p:slideViewPr>
    <p:cSldViewPr snapToGrid="0" snapToObjects="1">
      <p:cViewPr varScale="1">
        <p:scale>
          <a:sx n="86" d="100"/>
          <a:sy n="86" d="100"/>
        </p:scale>
        <p:origin x="-112" y="-432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E777B-C786-BE4E-9A7D-2668140B06BD}" type="datetimeFigureOut">
              <a:rPr lang="en-US"/>
              <a:pPr/>
              <a:t>3/31/17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39F18-139F-EB4F-9936-914C9B2D37E0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53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708FD-94F8-A642-BC25-2DF668F917D2}" type="datetimeFigureOut">
              <a:rPr lang="en-US"/>
              <a:pPr/>
              <a:t>3/31/17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F01B0-8D4E-6447-9AC6-D781BC5E1C2C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379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1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58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97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3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77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6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feel free to use these slides.</a:t>
            </a:r>
          </a:p>
          <a:p>
            <a:r>
              <a:rPr lang="en-US"/>
              <a:t>Please</a:t>
            </a:r>
            <a:r>
              <a:rPr lang="en-US" baseline="0"/>
              <a:t> follow the Creative Commons copyright shown here.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6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84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the</a:t>
            </a:r>
            <a:r>
              <a:rPr lang="en-US" baseline="0"/>
              <a:t> back of your five Coaching Kata questions card (reflection section):</a:t>
            </a:r>
          </a:p>
          <a:p>
            <a:r>
              <a:rPr lang="en-US" baseline="0"/>
              <a:t>• What did you expect?</a:t>
            </a:r>
          </a:p>
          <a:p>
            <a:r>
              <a:rPr lang="en-US" baseline="0"/>
              <a:t>• What actually happened?</a:t>
            </a:r>
          </a:p>
          <a:p>
            <a:r>
              <a:rPr lang="en-US"/>
              <a:t>• What did you learn?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05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• What theory did we have? </a:t>
            </a:r>
            <a:r>
              <a:rPr lang="en-US">
                <a:sym typeface="Wingdings"/>
              </a:rPr>
              <a:t> </a:t>
            </a:r>
            <a:r>
              <a:rPr lang="en-US" i="1">
                <a:sym typeface="Wingdings"/>
              </a:rPr>
              <a:t>"Going up by 2's"</a:t>
            </a:r>
          </a:p>
          <a:p>
            <a:r>
              <a:rPr lang="en-US"/>
              <a:t>• If the answer had been 14, it</a:t>
            </a:r>
            <a:r>
              <a:rPr lang="en-US" baseline="0"/>
              <a:t> simply adds evidence to what we already thought.</a:t>
            </a:r>
          </a:p>
          <a:p>
            <a:r>
              <a:rPr lang="en-US" baseline="0"/>
              <a:t>• With this result, what theory do we have now? What theory do you want to test now? </a:t>
            </a:r>
            <a:r>
              <a:rPr lang="en-US" baseline="0">
                <a:sym typeface="Wingdings"/>
              </a:rPr>
              <a:t> </a:t>
            </a:r>
            <a:r>
              <a:rPr lang="en-US" i="1" baseline="0">
                <a:sym typeface="Wingdings"/>
              </a:rPr>
              <a:t>"Repeats after 12"</a:t>
            </a:r>
          </a:p>
          <a:p>
            <a:r>
              <a:rPr lang="en-US" baseline="0">
                <a:sym typeface="Wingdings"/>
              </a:rPr>
              <a:t>• If we test this 100 times and each time it repeats afer '12' are we certain it will always be that way? (Nope. Science is never 100% certain.)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• When you're at a knowledge threshold, do an experiment to see further.</a:t>
            </a:r>
          </a:p>
          <a:p>
            <a:r>
              <a:rPr lang="en-US"/>
              <a:t>• Typical meetings where we argue about what we believe will happen.</a:t>
            </a:r>
          </a:p>
          <a:p>
            <a:r>
              <a:rPr lang="en-US"/>
              <a:t>• Argue</a:t>
            </a:r>
            <a:r>
              <a:rPr lang="en-US" baseline="0"/>
              <a:t> instead about the next experiment.</a:t>
            </a:r>
          </a:p>
          <a:p>
            <a:pPr marL="0" marR="0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• Good experiments include keeping the ramifications of prediction errors small.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41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need</a:t>
            </a:r>
            <a:r>
              <a:rPr lang="en-US" baseline="0"/>
              <a:t> that protective jump-to-conclusions mechanism.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4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(Part</a:t>
            </a:r>
            <a:r>
              <a:rPr lang="en-US" b="1" baseline="0"/>
              <a:t> 3</a:t>
            </a:r>
            <a:r>
              <a:rPr lang="en-US" b="1"/>
              <a:t>) </a:t>
            </a:r>
            <a:r>
              <a:rPr lang="en-US"/>
              <a:t>Now let's talk about the other piece.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2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even a big change.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9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You've</a:t>
            </a:r>
            <a:r>
              <a:rPr lang="en-US" baseline="0"/>
              <a:t> been practicing folding your arms a certain way for decades.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Sound familiar?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60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• This is the Improvement Kata / Coaching Kata strategy.</a:t>
            </a:r>
          </a:p>
          <a:p>
            <a:r>
              <a:rPr lang="en-US"/>
              <a:t>• Instead of fighting the existing neural highways in your brain, develop new ones to replace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89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•</a:t>
            </a:r>
            <a:r>
              <a:rPr lang="en-US" baseline="0"/>
              <a:t> </a:t>
            </a:r>
            <a:r>
              <a:rPr lang="en-US"/>
              <a:t>We studied Toyota and this model depicts what we found.</a:t>
            </a:r>
          </a:p>
          <a:p>
            <a:r>
              <a:rPr lang="en-US"/>
              <a:t>• Of</a:t>
            </a:r>
            <a:r>
              <a:rPr lang="en-US" baseline="0"/>
              <a:t> course there were variations from manager to manager, but overall they think and work like this.</a:t>
            </a:r>
            <a:endParaRPr lang="en-US"/>
          </a:p>
          <a:p>
            <a:r>
              <a:rPr lang="en-US" baseline="0"/>
              <a:t>• (Read through the four steps.)</a:t>
            </a:r>
          </a:p>
          <a:p>
            <a:r>
              <a:rPr lang="en-US" baseline="0"/>
              <a:t>• This way of thinking is a foundation underneath the visible Lean practices at Toyota.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41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just repetition:</a:t>
            </a:r>
          </a:p>
          <a:p>
            <a:r>
              <a:rPr lang="en-US"/>
              <a:t>- have to practice the right new</a:t>
            </a:r>
            <a:r>
              <a:rPr lang="en-US" baseline="0"/>
              <a:t> pattern, i.e. correct errors (need a coach)</a:t>
            </a:r>
          </a:p>
          <a:p>
            <a:r>
              <a:rPr lang="en-US" baseline="0"/>
              <a:t>- have to periodically have some positive emotions, like, </a:t>
            </a:r>
            <a:r>
              <a:rPr lang="en-US" i="1" baseline="0"/>
              <a:t>"Hey, I'm getting better at this."</a:t>
            </a:r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8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 Starter Kata from the Netherlands, to get drivers to look before they open the car door (bicycles!).</a:t>
            </a:r>
            <a:r>
              <a:rPr lang="en-US" baseline="0"/>
              <a:t> </a:t>
            </a:r>
            <a:endParaRPr lang="en-US"/>
          </a:p>
          <a:p>
            <a:r>
              <a:rPr lang="en-US"/>
              <a:t>- </a:t>
            </a:r>
            <a:r>
              <a:rPr lang="en-US" i="1"/>
              <a:t>"Look</a:t>
            </a:r>
            <a:r>
              <a:rPr lang="en-US" i="1" baseline="0"/>
              <a:t> before you open the door!"</a:t>
            </a:r>
            <a:r>
              <a:rPr lang="en-US" baseline="0"/>
              <a:t>  </a:t>
            </a:r>
            <a:r>
              <a:rPr lang="en-US" baseline="0">
                <a:sym typeface="Wingdings"/>
              </a:rPr>
              <a:t> </a:t>
            </a:r>
            <a:r>
              <a:rPr lang="en-US" baseline="0"/>
              <a:t>(just saying this doesn't change behavior)</a:t>
            </a:r>
          </a:p>
          <a:p>
            <a:r>
              <a:rPr lang="en-US" baseline="0"/>
              <a:t>- </a:t>
            </a:r>
            <a:r>
              <a:rPr lang="en-US" i="1" baseline="0"/>
              <a:t>"Open door with right hand"</a:t>
            </a:r>
            <a:r>
              <a:rPr lang="en-US" i="0" baseline="0"/>
              <a:t>  </a:t>
            </a:r>
            <a:r>
              <a:rPr lang="en-US" i="0" baseline="0">
                <a:sym typeface="Wingdings"/>
              </a:rPr>
              <a:t> </a:t>
            </a:r>
            <a:r>
              <a:rPr lang="en-US" i="0" baseline="0"/>
              <a:t>(a Starter Kata to make a certain behavior a habit)</a:t>
            </a:r>
            <a:endParaRPr lang="en-US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009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• Not a problem-solving</a:t>
            </a:r>
            <a:r>
              <a:rPr lang="en-US" baseline="0"/>
              <a:t> method, but practice routines to make you a better problem solver.</a:t>
            </a:r>
          </a:p>
          <a:p>
            <a:pPr marL="0" marR="0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• Work with any improvement methods you already have. Doesn't replace them.</a:t>
            </a:r>
          </a:p>
          <a:p>
            <a:pPr marL="0" marR="0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• Can't implement Kata. Can only practice Kata.</a:t>
            </a:r>
          </a:p>
          <a:p>
            <a:pPr marL="0" marR="0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• Optional: Discuss 2 error modes.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19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was a </a:t>
            </a:r>
            <a:r>
              <a:rPr lang="en-US" i="1"/>
              <a:t>Homer Simpson moment</a:t>
            </a:r>
            <a:r>
              <a:rPr lang="en-US"/>
              <a:t> to realize that this feeling is actually a positive indicator</a:t>
            </a:r>
            <a:r>
              <a:rPr lang="en-US" baseline="0"/>
              <a:t> of starting to learn new skills.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55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75000"/>
              </a:lnSpc>
            </a:pPr>
            <a:r>
              <a:rPr lang="en-US" sz="1200" b="0"/>
              <a:t>'Coaching Cycle'  ≤ 20 Minutes a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033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five Coaching Kata questions are the main headings for conducting a coaching 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13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• This coachin is moving beyond the Starter Kata.</a:t>
            </a:r>
          </a:p>
          <a:p>
            <a:r>
              <a:rPr lang="en-US" baseline="0"/>
              <a:t>• As long as the fundamental pattern of your Starter Kata remains.</a:t>
            </a:r>
          </a:p>
          <a:p>
            <a:r>
              <a:rPr lang="en-US" baseline="0"/>
              <a:t>• You're going to hear about various evolutions of practice at the Kata Summit.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44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last point is what Toyota is doing.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604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• Interactive</a:t>
            </a:r>
            <a:r>
              <a:rPr lang="en-US" baseline="0"/>
              <a:t> way to get the basics, so your practice will be better.</a:t>
            </a:r>
          </a:p>
          <a:p>
            <a:r>
              <a:rPr lang="en-US"/>
              <a:t>• Compact and inexpensive, to make it accessible.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95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KiC:</a:t>
            </a:r>
            <a:r>
              <a:rPr lang="en-US"/>
              <a:t> Run in your company and invite local teachers to join</a:t>
            </a:r>
            <a:r>
              <a:rPr lang="en-US" baseline="0"/>
              <a:t> you</a:t>
            </a:r>
            <a:r>
              <a:rPr lang="en-US"/>
              <a:t>. Evenings might be the best time for</a:t>
            </a:r>
            <a:r>
              <a:rPr lang="en-US" baseline="0"/>
              <a:t> </a:t>
            </a:r>
            <a:r>
              <a:rPr lang="en-US"/>
              <a:t>teachers.</a:t>
            </a:r>
          </a:p>
          <a:p>
            <a:r>
              <a:rPr lang="en-US" b="1"/>
              <a:t>KPD:</a:t>
            </a:r>
            <a:r>
              <a:rPr lang="en-US"/>
              <a:t> Have IK/CK practitioners from your region present + do</a:t>
            </a:r>
            <a:r>
              <a:rPr lang="en-US" baseline="0"/>
              <a:t> the KiC exercise</a:t>
            </a:r>
            <a:r>
              <a:rPr lang="en-US"/>
              <a:t>. (Lean Consortium, MEP Center, other group)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40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• There</a:t>
            </a:r>
            <a:r>
              <a:rPr lang="en-US" baseline="0"/>
              <a:t> are other scientific-thinking models like this. Systems Thinking, Design Thinking, Creative Thinking, Evidence-Based Learning, etc.</a:t>
            </a:r>
          </a:p>
          <a:p>
            <a:r>
              <a:rPr lang="en-US" baseline="0"/>
              <a:t>• But few organizations have adopted them.</a:t>
            </a:r>
          </a:p>
          <a:p>
            <a:r>
              <a:rPr lang="en-US" baseline="0"/>
              <a:t>• The issue is not having a model, but how to transition to what the models depict. How change our </a:t>
            </a:r>
            <a:r>
              <a:rPr lang="en-US" b="1" baseline="0"/>
              <a:t>mindset</a:t>
            </a:r>
            <a:r>
              <a:rPr lang="en-US" baseline="0"/>
              <a:t> and </a:t>
            </a:r>
            <a:r>
              <a:rPr lang="en-US" b="1" baseline="0"/>
              <a:t>behavior</a:t>
            </a:r>
            <a:r>
              <a:rPr lang="en-US" baseline="0"/>
              <a:t>?</a:t>
            </a:r>
          </a:p>
          <a:p>
            <a:r>
              <a:rPr lang="en-US" baseline="0"/>
              <a:t>• How do you make it real? That's the hard part!</a:t>
            </a:r>
          </a:p>
          <a:p>
            <a:r>
              <a:rPr lang="en-US"/>
              <a:t>• That's what the Kata Summit is about.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416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Copier</a:t>
            </a:r>
            <a:r>
              <a:rPr lang="en-US" baseline="0"/>
              <a:t> template for blind spot cards (Side 1).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199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Copier</a:t>
            </a:r>
            <a:r>
              <a:rPr lang="en-US" baseline="0"/>
              <a:t> template for blind spot cards (Side 2).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46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• Bringing these two things together is somewhat unique.</a:t>
            </a:r>
          </a:p>
          <a:p>
            <a:r>
              <a:rPr lang="en-US"/>
              <a:t>• Scientific thinking</a:t>
            </a:r>
            <a:r>
              <a:rPr lang="en-US" baseline="0"/>
              <a:t> as a life skill, not just something just for professional scientists.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26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• Please take this card out of your pouch.</a:t>
            </a:r>
          </a:p>
          <a:p>
            <a:r>
              <a:rPr lang="en-US"/>
              <a:t>• Hold</a:t>
            </a:r>
            <a:r>
              <a:rPr lang="en-US" baseline="0"/>
              <a:t> the card in front of you in this position (dot on the left).</a:t>
            </a:r>
          </a:p>
          <a:p>
            <a:r>
              <a:rPr lang="en-US"/>
              <a:t>• Close your </a:t>
            </a:r>
            <a:r>
              <a:rPr lang="en-US" u="sng"/>
              <a:t>left</a:t>
            </a:r>
            <a:r>
              <a:rPr lang="en-US"/>
              <a:t> eye</a:t>
            </a:r>
            <a:r>
              <a:rPr lang="en-US" baseline="0"/>
              <a:t> and stare at the dot with your right eye.</a:t>
            </a:r>
          </a:p>
          <a:p>
            <a:r>
              <a:rPr lang="en-US" baseline="0"/>
              <a:t>• Move the card in and out until the cross dissapears.</a:t>
            </a:r>
          </a:p>
          <a:p>
            <a:r>
              <a:rPr lang="en-US" baseline="0"/>
              <a:t>• Why does this happen? (It's our blind spot. You can't actually see what is there.)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09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• Flip the card over and hold</a:t>
            </a:r>
            <a:r>
              <a:rPr lang="en-US" baseline="0"/>
              <a:t> in same position, dot on the left. Same procedure.</a:t>
            </a:r>
          </a:p>
          <a:p>
            <a:r>
              <a:rPr lang="en-US" baseline="0"/>
              <a:t>• Notice how the brain assumes the line continues, even though you can't see that part of it.</a:t>
            </a:r>
          </a:p>
          <a:p>
            <a:r>
              <a:rPr lang="en-US" baseline="0"/>
              <a:t>• Interesting that our brain doesn't show the gap, or say, </a:t>
            </a:r>
            <a:r>
              <a:rPr lang="en-US" i="1" baseline="0"/>
              <a:t>"Can't see. Wait. Need more information."</a:t>
            </a:r>
          </a:p>
          <a:p>
            <a:r>
              <a:rPr lang="en-US" i="0" baseline="0"/>
              <a:t>• Brain doesn't show you unfiltered reality, it interprets reality based on patterns, your library of prior experiences and your predispositions.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80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brain quickly and unconsciously (to us) jumps to conclusions.</a:t>
            </a:r>
          </a:p>
          <a:p>
            <a:r>
              <a:rPr lang="en-US"/>
              <a:t>That may sound negative, but...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45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• Child's brain is exploring to learn. But a child is still fairly helpless. Can't ride a bike, drive a car, navigate a city, etc.</a:t>
            </a:r>
          </a:p>
          <a:p>
            <a:r>
              <a:rPr lang="en-US" baseline="0"/>
              <a:t>• Adult brain uses what it learned from past experiences to help you navigate the world, but has less of an exploratory mindset.</a:t>
            </a:r>
          </a:p>
          <a:p>
            <a:r>
              <a:rPr lang="en-US" baseline="0"/>
              <a:t>• On balance I'd rather have the jump-to-conclusions mechanism than not.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7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• Remarkable that you can read the line without seeing all of it.</a:t>
            </a:r>
          </a:p>
          <a:p>
            <a:r>
              <a:rPr lang="en-US"/>
              <a:t>• But we also make mistakes that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01B0-8D4E-6447-9AC6-D781BC5E1C2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2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5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8671-497D-BD45-9148-F877F3079D46}" type="datetime1">
              <a:rPr lang="en-US"/>
              <a:pPr/>
              <a:t>3/31/17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13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AF316-4435-914F-AE7A-650E5C0A9263}" type="datetime1">
              <a:rPr lang="en-US"/>
              <a:pPr/>
              <a:t>3/31/17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5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BD8F5-3FE3-3543-842E-0DA98E108330}" type="datetime1">
              <a:rPr lang="en-US"/>
              <a:pPr/>
              <a:t>3/31/17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68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12E9-1FAF-2A44-B0B6-7CABE21A2B3A}" type="datetime1">
              <a:rPr lang="en-US"/>
              <a:pPr/>
              <a:t>3/31/17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42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92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75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6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5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5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4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3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870F-2A10-D740-A046-04787255DD55}" type="datetime1">
              <a:rPr lang="en-US"/>
              <a:pPr/>
              <a:t>3/31/17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88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5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5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B300-866C-0142-931C-B4564E2D183D}" type="datetime1">
              <a:rPr lang="en-US"/>
              <a:pPr/>
              <a:t>3/31/17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3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74" indent="0">
              <a:buNone/>
              <a:defRPr sz="2200" b="1"/>
            </a:lvl2pPr>
            <a:lvl3pPr marL="1018348" indent="0">
              <a:buNone/>
              <a:defRPr sz="2000" b="1"/>
            </a:lvl3pPr>
            <a:lvl4pPr marL="1527523" indent="0">
              <a:buNone/>
              <a:defRPr sz="1800" b="1"/>
            </a:lvl4pPr>
            <a:lvl5pPr marL="2036696" indent="0">
              <a:buNone/>
              <a:defRPr sz="1800" b="1"/>
            </a:lvl5pPr>
            <a:lvl6pPr marL="2545871" indent="0">
              <a:buNone/>
              <a:defRPr sz="1800" b="1"/>
            </a:lvl6pPr>
            <a:lvl7pPr marL="3055043" indent="0">
              <a:buNone/>
              <a:defRPr sz="1800" b="1"/>
            </a:lvl7pPr>
            <a:lvl8pPr marL="3564219" indent="0">
              <a:buNone/>
              <a:defRPr sz="1800" b="1"/>
            </a:lvl8pPr>
            <a:lvl9pPr marL="407339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2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74" indent="0">
              <a:buNone/>
              <a:defRPr sz="2200" b="1"/>
            </a:lvl2pPr>
            <a:lvl3pPr marL="1018348" indent="0">
              <a:buNone/>
              <a:defRPr sz="2000" b="1"/>
            </a:lvl3pPr>
            <a:lvl4pPr marL="1527523" indent="0">
              <a:buNone/>
              <a:defRPr sz="1800" b="1"/>
            </a:lvl4pPr>
            <a:lvl5pPr marL="2036696" indent="0">
              <a:buNone/>
              <a:defRPr sz="1800" b="1"/>
            </a:lvl5pPr>
            <a:lvl6pPr marL="2545871" indent="0">
              <a:buNone/>
              <a:defRPr sz="1800" b="1"/>
            </a:lvl6pPr>
            <a:lvl7pPr marL="3055043" indent="0">
              <a:buNone/>
              <a:defRPr sz="1800" b="1"/>
            </a:lvl7pPr>
            <a:lvl8pPr marL="3564219" indent="0">
              <a:buNone/>
              <a:defRPr sz="1800" b="1"/>
            </a:lvl8pPr>
            <a:lvl9pPr marL="407339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2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D16A0-95C0-3944-8E45-1605C40DC7B0}" type="datetime1">
              <a:rPr lang="en-US"/>
              <a:pPr/>
              <a:t>3/31/17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2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25EE-46AE-D14F-B13D-42BD382A48DB}" type="datetime1">
              <a:rPr lang="en-US"/>
              <a:pPr/>
              <a:t>3/31/17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989F-60E0-4842-B82F-9095C5BC5012}" type="datetime1">
              <a:rPr lang="en-US"/>
              <a:pPr/>
              <a:t>3/31/17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3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174" indent="0">
              <a:buNone/>
              <a:defRPr sz="1300"/>
            </a:lvl2pPr>
            <a:lvl3pPr marL="1018348" indent="0">
              <a:buNone/>
              <a:defRPr sz="1100"/>
            </a:lvl3pPr>
            <a:lvl4pPr marL="1527523" indent="0">
              <a:buNone/>
              <a:defRPr sz="1000"/>
            </a:lvl4pPr>
            <a:lvl5pPr marL="2036696" indent="0">
              <a:buNone/>
              <a:defRPr sz="1000"/>
            </a:lvl5pPr>
            <a:lvl6pPr marL="2545871" indent="0">
              <a:buNone/>
              <a:defRPr sz="1000"/>
            </a:lvl6pPr>
            <a:lvl7pPr marL="3055043" indent="0">
              <a:buNone/>
              <a:defRPr sz="1000"/>
            </a:lvl7pPr>
            <a:lvl8pPr marL="3564219" indent="0">
              <a:buNone/>
              <a:defRPr sz="1000"/>
            </a:lvl8pPr>
            <a:lvl9pPr marL="407339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A9BDA-D360-0945-8FDC-F1C2470E02CC}" type="datetime1">
              <a:rPr lang="en-US"/>
              <a:pPr/>
              <a:t>3/31/17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75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174" indent="0">
              <a:buNone/>
              <a:defRPr sz="3100"/>
            </a:lvl2pPr>
            <a:lvl3pPr marL="1018348" indent="0">
              <a:buNone/>
              <a:defRPr sz="2700"/>
            </a:lvl3pPr>
            <a:lvl4pPr marL="1527523" indent="0">
              <a:buNone/>
              <a:defRPr sz="2200"/>
            </a:lvl4pPr>
            <a:lvl5pPr marL="2036696" indent="0">
              <a:buNone/>
              <a:defRPr sz="2200"/>
            </a:lvl5pPr>
            <a:lvl6pPr marL="2545871" indent="0">
              <a:buNone/>
              <a:defRPr sz="2200"/>
            </a:lvl6pPr>
            <a:lvl7pPr marL="3055043" indent="0">
              <a:buNone/>
              <a:defRPr sz="2200"/>
            </a:lvl7pPr>
            <a:lvl8pPr marL="3564219" indent="0">
              <a:buNone/>
              <a:defRPr sz="2200"/>
            </a:lvl8pPr>
            <a:lvl9pPr marL="4073390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174" indent="0">
              <a:buNone/>
              <a:defRPr sz="1300"/>
            </a:lvl2pPr>
            <a:lvl3pPr marL="1018348" indent="0">
              <a:buNone/>
              <a:defRPr sz="1100"/>
            </a:lvl3pPr>
            <a:lvl4pPr marL="1527523" indent="0">
              <a:buNone/>
              <a:defRPr sz="1000"/>
            </a:lvl4pPr>
            <a:lvl5pPr marL="2036696" indent="0">
              <a:buNone/>
              <a:defRPr sz="1000"/>
            </a:lvl5pPr>
            <a:lvl6pPr marL="2545871" indent="0">
              <a:buNone/>
              <a:defRPr sz="1000"/>
            </a:lvl6pPr>
            <a:lvl7pPr marL="3055043" indent="0">
              <a:buNone/>
              <a:defRPr sz="1000"/>
            </a:lvl7pPr>
            <a:lvl8pPr marL="3564219" indent="0">
              <a:buNone/>
              <a:defRPr sz="1000"/>
            </a:lvl8pPr>
            <a:lvl9pPr marL="407339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7C5A-3885-274B-A2D0-65EA403FF927}" type="datetime1">
              <a:rPr lang="en-US"/>
              <a:pPr/>
              <a:t>3/31/17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33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35" tIns="50917" rIns="101835" bIns="509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5"/>
            <a:ext cx="9052560" cy="5129425"/>
          </a:xfrm>
          <a:prstGeom prst="rect">
            <a:avLst/>
          </a:prstGeom>
        </p:spPr>
        <p:txBody>
          <a:bodyPr vert="horz" lIns="101835" tIns="50917" rIns="101835" bIns="509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35" tIns="50917" rIns="101835" bIns="5091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00C7A-E9D1-274D-B42F-F813F70F9CDC}" type="datetime1">
              <a:rPr lang="en-US"/>
              <a:pPr/>
              <a:t>3/31/17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35" tIns="50917" rIns="101835" bIns="5091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1430" y="7203864"/>
            <a:ext cx="2346960" cy="413808"/>
          </a:xfrm>
          <a:prstGeom prst="rect">
            <a:avLst/>
          </a:prstGeom>
        </p:spPr>
        <p:txBody>
          <a:bodyPr vert="horz" lIns="101835" tIns="50917" rIns="101835" bIns="5091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81058" y="7307579"/>
            <a:ext cx="8857550" cy="352365"/>
            <a:chOff x="528235" y="6414102"/>
            <a:chExt cx="8052318" cy="310910"/>
          </a:xfrm>
        </p:grpSpPr>
        <p:sp>
          <p:nvSpPr>
            <p:cNvPr id="16" name="TextBox 15"/>
            <p:cNvSpPr txBox="1"/>
            <p:nvPr/>
          </p:nvSpPr>
          <p:spPr>
            <a:xfrm>
              <a:off x="606508" y="6452563"/>
              <a:ext cx="1897687" cy="25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i="1" spc="92">
                  <a:latin typeface="Helvetica"/>
                  <a:cs typeface="Helvetica"/>
                </a:rPr>
                <a:t>©</a:t>
              </a:r>
              <a:r>
                <a:rPr lang="en-US" sz="1300" i="1">
                  <a:latin typeface="Helvetica"/>
                  <a:cs typeface="Helvetica"/>
                </a:rPr>
                <a:t> </a:t>
              </a:r>
              <a:r>
                <a:rPr lang="en-US" sz="1300" i="1" spc="92">
                  <a:latin typeface="Helvetica"/>
                  <a:cs typeface="Helvetica"/>
                </a:rPr>
                <a:t>Mike</a:t>
              </a:r>
              <a:r>
                <a:rPr lang="en-US" sz="1300" i="1" spc="-174">
                  <a:latin typeface="Helvetica"/>
                  <a:cs typeface="Helvetica"/>
                </a:rPr>
                <a:t> </a:t>
              </a:r>
              <a:r>
                <a:rPr lang="en-US" sz="1300" i="1" spc="92">
                  <a:latin typeface="Helvetica"/>
                  <a:cs typeface="Helvetica"/>
                </a:rPr>
                <a:t>Rother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49081" y="6453444"/>
              <a:ext cx="2055828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>
                  <a:latin typeface="Helvetica"/>
                  <a:cs typeface="Helvetica"/>
                </a:rPr>
                <a:t>Toyota Kata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528235" y="6414102"/>
              <a:ext cx="8052318" cy="0"/>
            </a:xfrm>
            <a:prstGeom prst="line">
              <a:avLst/>
            </a:prstGeom>
            <a:ln w="349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8235" y="6480338"/>
              <a:ext cx="8052318" cy="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272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50917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880" indent="-381880" algn="l" defTabSz="509174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407" indent="-318233" algn="l" defTabSz="509174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2936" indent="-254586" algn="l" defTabSz="509174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108" indent="-254586" algn="l" defTabSz="50917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283" indent="-254586" algn="l" defTabSz="509174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0457" indent="-254586" algn="l" defTabSz="50917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9632" indent="-254586" algn="l" defTabSz="50917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8805" indent="-254586" algn="l" defTabSz="50917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7978" indent="-254586" algn="l" defTabSz="50917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174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348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523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696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871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043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219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3390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14.png"/><Relationship Id="rId5" Type="http://schemas.openxmlformats.org/officeDocument/2006/relationships/image" Target="../media/image3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11.wdp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microsoft.com/office/2007/relationships/hdphoto" Target="../media/hdphoto12.wdp"/><Relationship Id="rId6" Type="http://schemas.openxmlformats.org/officeDocument/2006/relationships/image" Target="../media/image40.png"/><Relationship Id="rId7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microsoft.com/office/2007/relationships/hdphoto" Target="../media/hdphoto14.wdp"/><Relationship Id="rId6" Type="http://schemas.openxmlformats.org/officeDocument/2006/relationships/image" Target="../media/image43.png"/><Relationship Id="rId7" Type="http://schemas.microsoft.com/office/2007/relationships/hdphoto" Target="../media/hdphoto15.wdp"/><Relationship Id="rId8" Type="http://schemas.openxmlformats.org/officeDocument/2006/relationships/image" Target="../media/image44.png"/><Relationship Id="rId9" Type="http://schemas.microsoft.com/office/2007/relationships/hdphoto" Target="../media/hdphoto16.wdp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.jpeg"/><Relationship Id="rId5" Type="http://schemas.microsoft.com/office/2007/relationships/hdphoto" Target="../media/hdphoto3.wdp"/><Relationship Id="rId6" Type="http://schemas.openxmlformats.org/officeDocument/2006/relationships/image" Target="../media/image5.jpeg"/><Relationship Id="rId7" Type="http://schemas.microsoft.com/office/2007/relationships/hdphoto" Target="../media/hdphoto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1.png"/><Relationship Id="rId5" Type="http://schemas.openxmlformats.org/officeDocument/2006/relationships/image" Target="../media/image9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35.png"/><Relationship Id="rId5" Type="http://schemas.microsoft.com/office/2007/relationships/hdphoto" Target="../media/hdphoto11.wdp"/><Relationship Id="rId6" Type="http://schemas.openxmlformats.org/officeDocument/2006/relationships/image" Target="../media/image52.jpeg"/><Relationship Id="rId7" Type="http://schemas.microsoft.com/office/2007/relationships/hdphoto" Target="../media/hdphoto17.wdp"/><Relationship Id="rId8" Type="http://schemas.openxmlformats.org/officeDocument/2006/relationships/image" Target="../media/image53.png"/><Relationship Id="rId9" Type="http://schemas.microsoft.com/office/2007/relationships/hdphoto" Target="../media/hdphoto18.wdp"/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microsoft.com/office/2007/relationships/hdphoto" Target="../media/hdphoto19.wdp"/><Relationship Id="rId5" Type="http://schemas.openxmlformats.org/officeDocument/2006/relationships/image" Target="../media/image56.jpeg"/><Relationship Id="rId6" Type="http://schemas.microsoft.com/office/2007/relationships/hdphoto" Target="../media/hdphoto20.wdp"/><Relationship Id="rId7" Type="http://schemas.microsoft.com/office/2007/relationships/hdphoto" Target="../media/hdphoto21.wdp"/><Relationship Id="rId8" Type="http://schemas.openxmlformats.org/officeDocument/2006/relationships/image" Target="../media/image57.jpeg"/><Relationship Id="rId9" Type="http://schemas.openxmlformats.org/officeDocument/2006/relationships/image" Target="../media/image5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microsoft.com/office/2007/relationships/hdphoto" Target="../media/hdphoto2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microsoft.com/office/2007/relationships/hdphoto" Target="../media/hdphoto2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10.wdp"/><Relationship Id="rId5" Type="http://schemas.openxmlformats.org/officeDocument/2006/relationships/image" Target="../media/image66.png"/><Relationship Id="rId6" Type="http://schemas.microsoft.com/office/2007/relationships/hdphoto" Target="../media/hdphoto24.wdp"/><Relationship Id="rId7" Type="http://schemas.openxmlformats.org/officeDocument/2006/relationships/image" Target="../media/image9.png"/><Relationship Id="rId8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9.png"/><Relationship Id="rId5" Type="http://schemas.openxmlformats.org/officeDocument/2006/relationships/image" Target="../media/image69.jpeg"/><Relationship Id="rId6" Type="http://schemas.openxmlformats.org/officeDocument/2006/relationships/image" Target="../media/image70.png"/><Relationship Id="rId7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5.wdp"/><Relationship Id="rId5" Type="http://schemas.openxmlformats.org/officeDocument/2006/relationships/image" Target="../media/image8.png"/><Relationship Id="rId6" Type="http://schemas.microsoft.com/office/2007/relationships/hdphoto" Target="../media/hdphoto6.wdp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microsoft.com/office/2007/relationships/hdphoto" Target="../media/hdphoto25.wdp"/><Relationship Id="rId7" Type="http://schemas.openxmlformats.org/officeDocument/2006/relationships/image" Target="../media/image34.png"/><Relationship Id="rId8" Type="http://schemas.microsoft.com/office/2007/relationships/hdphoto" Target="../media/hdphoto10.wdp"/><Relationship Id="rId9" Type="http://schemas.openxmlformats.org/officeDocument/2006/relationships/image" Target="../media/image9.png"/><Relationship Id="rId10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9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7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microsoft.com/office/2007/relationships/hdphoto" Target="../media/hdphoto8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54489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pc="-15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TOYOTA </a:t>
            </a:r>
            <a:r>
              <a:rPr lang="en-US" sz="9600" b="1" i="1" spc="-15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KATA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794500"/>
            <a:ext cx="10058400" cy="9779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629435"/>
            <a:ext cx="10058400" cy="1042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4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Daily Practice for</a:t>
            </a:r>
          </a:p>
          <a:p>
            <a:pPr algn="ctr">
              <a:lnSpc>
                <a:spcPct val="90000"/>
              </a:lnSpc>
            </a:pPr>
            <a:r>
              <a:rPr lang="en-US" sz="34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Scientific-Thinking Skill, Mindset &amp; Culture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2844725" y="2550180"/>
            <a:ext cx="4267276" cy="4267276"/>
            <a:chOff x="2844725" y="2489125"/>
            <a:chExt cx="4267276" cy="4267276"/>
          </a:xfrm>
        </p:grpSpPr>
        <p:sp>
          <p:nvSpPr>
            <p:cNvPr id="9" name="Oval 8"/>
            <p:cNvSpPr/>
            <p:nvPr/>
          </p:nvSpPr>
          <p:spPr>
            <a:xfrm>
              <a:off x="3916160" y="3657600"/>
              <a:ext cx="2243339" cy="2501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471937" y="3648155"/>
              <a:ext cx="564507" cy="323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967182" y="3648155"/>
              <a:ext cx="564507" cy="323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462427" y="3889609"/>
              <a:ext cx="564507" cy="323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7649109">
              <a:off x="5694508" y="5376965"/>
              <a:ext cx="564507" cy="323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4000631">
              <a:off x="3838915" y="5382424"/>
              <a:ext cx="564507" cy="323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19900174">
              <a:off x="5141544" y="5798354"/>
              <a:ext cx="564507" cy="323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1460687">
              <a:off x="4375544" y="5824386"/>
              <a:ext cx="564507" cy="323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3769363" y="5087425"/>
              <a:ext cx="564507" cy="323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 rot="7409913">
              <a:off x="4051671" y="3932752"/>
              <a:ext cx="564507" cy="323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TK_LOGO_FINAL_BLACK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2370"/>
                      </a14:imgEffect>
                      <a14:imgEffect>
                        <a14:saturation sat="400000"/>
                      </a14:imgEffect>
                      <a14:imgEffect>
                        <a14:brightnessContrast bright="-8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725" y="2489125"/>
              <a:ext cx="4267276" cy="4267276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964780" y="5345923"/>
            <a:ext cx="2650081" cy="93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By</a:t>
            </a:r>
          </a:p>
          <a:p>
            <a:pPr>
              <a:lnSpc>
                <a:spcPct val="90000"/>
              </a:lnSpc>
            </a:pP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</a:rPr>
              <a:t>Mike Rother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640" y="40640"/>
            <a:ext cx="10017760" cy="7731760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4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EB8DD0E6-2FA0-5D48-83CE-0941DE7BE754}" type="slidenum">
              <a:rPr lang="en-US"/>
              <a:pPr/>
              <a:t>10</a:t>
            </a:fld>
            <a:endParaRPr lang="en-US"/>
          </a:p>
        </p:txBody>
      </p:sp>
      <p:pic>
        <p:nvPicPr>
          <p:cNvPr id="2" name="Picture 1" descr="Screen shot 2017-02-09 at 8.59.3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" t="8911" r="8228" b="13451"/>
          <a:stretch/>
        </p:blipFill>
        <p:spPr>
          <a:xfrm flipH="1">
            <a:off x="642138" y="1512737"/>
            <a:ext cx="8804444" cy="4880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767101"/>
            <a:ext cx="10058400" cy="611041"/>
          </a:xfrm>
          <a:prstGeom prst="rect">
            <a:avLst/>
          </a:prstGeom>
          <a:noFill/>
        </p:spPr>
        <p:txBody>
          <a:bodyPr wrap="square" lIns="101787" tIns="50894" rIns="101787" bIns="50894" rtlCol="0">
            <a:spAutoFit/>
          </a:bodyPr>
          <a:lstStyle/>
          <a:p>
            <a:pPr algn="ctr">
              <a:lnSpc>
                <a:spcPts val="3796"/>
              </a:lnSpc>
            </a:pPr>
            <a:r>
              <a:rPr lang="en-US" sz="4000" b="1" spc="-50">
                <a:solidFill>
                  <a:srgbClr val="FF0000"/>
                </a:solidFill>
              </a:rPr>
              <a:t>CARD – SIDE 2</a:t>
            </a:r>
          </a:p>
        </p:txBody>
      </p:sp>
      <p:pic>
        <p:nvPicPr>
          <p:cNvPr id="3" name="Picture 2" descr="flipOver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2" t="11349" r="37960" b="20406"/>
          <a:stretch/>
        </p:blipFill>
        <p:spPr>
          <a:xfrm>
            <a:off x="7388667" y="362871"/>
            <a:ext cx="2203737" cy="1241946"/>
          </a:xfrm>
          <a:prstGeom prst="rect">
            <a:avLst/>
          </a:prstGeom>
        </p:spPr>
      </p:pic>
      <p:pic>
        <p:nvPicPr>
          <p:cNvPr id="4" name="Picture 3" descr="Screen shot 2017-02-17 at 1.04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4" y="226253"/>
            <a:ext cx="1902579" cy="1593265"/>
          </a:xfrm>
          <a:prstGeom prst="rect">
            <a:avLst/>
          </a:prstGeom>
        </p:spPr>
      </p:pic>
      <p:pic>
        <p:nvPicPr>
          <p:cNvPr id="6" name="Picture 5" descr="32962210572_d3bb4237c6_z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6" r="9196"/>
          <a:stretch/>
        </p:blipFill>
        <p:spPr>
          <a:xfrm>
            <a:off x="2446243" y="4305986"/>
            <a:ext cx="5212797" cy="29409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0625" y="1341579"/>
            <a:ext cx="8376350" cy="1846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600" b="1"/>
              <a:t>• Again: card in front of you, dot on the left.</a:t>
            </a:r>
          </a:p>
          <a:p>
            <a:pPr>
              <a:lnSpc>
                <a:spcPct val="110000"/>
              </a:lnSpc>
            </a:pPr>
            <a:r>
              <a:rPr lang="en-US" sz="2600" b="1"/>
              <a:t>• </a:t>
            </a:r>
            <a:r>
              <a:rPr lang="en-US" sz="2600" b="1" u="sng"/>
              <a:t>Close your left eye</a:t>
            </a:r>
            <a:r>
              <a:rPr lang="en-US" sz="2600" b="1"/>
              <a:t>. Stare at the dot with your right eye.</a:t>
            </a:r>
          </a:p>
          <a:p>
            <a:pPr>
              <a:lnSpc>
                <a:spcPct val="110000"/>
              </a:lnSpc>
            </a:pPr>
            <a:r>
              <a:rPr lang="en-US" sz="2600" b="1"/>
              <a:t>• Move the card in and out until the cross disappears.</a:t>
            </a:r>
          </a:p>
          <a:p>
            <a:pPr>
              <a:lnSpc>
                <a:spcPct val="110000"/>
              </a:lnSpc>
            </a:pPr>
            <a:r>
              <a:rPr lang="en-US" sz="2600" b="1"/>
              <a:t>• What happens this time?</a:t>
            </a:r>
          </a:p>
        </p:txBody>
      </p:sp>
    </p:spTree>
    <p:extLst>
      <p:ext uri="{BB962C8B-B14F-4D97-AF65-F5344CB8AC3E}">
        <p14:creationId xmlns:p14="http://schemas.microsoft.com/office/powerpoint/2010/main" val="103954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11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0" y="351686"/>
            <a:ext cx="10058400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THE BRAIN MAKES ASSUMPTIONS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22462" y="5409830"/>
            <a:ext cx="2163192" cy="1009198"/>
          </a:xfrm>
          <a:prstGeom prst="rect">
            <a:avLst/>
          </a:prstGeom>
          <a:noFill/>
        </p:spPr>
        <p:txBody>
          <a:bodyPr wrap="square" lIns="81993" tIns="40995" rIns="81993" bIns="40995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/>
              <a:t>Current</a:t>
            </a:r>
          </a:p>
          <a:p>
            <a:pPr algn="ctr">
              <a:lnSpc>
                <a:spcPct val="70000"/>
              </a:lnSpc>
            </a:pPr>
            <a:r>
              <a:rPr lang="en-US" sz="2800" b="1"/>
              <a:t>Knowledge</a:t>
            </a:r>
          </a:p>
          <a:p>
            <a:pPr algn="ctr">
              <a:lnSpc>
                <a:spcPct val="70000"/>
              </a:lnSpc>
            </a:pPr>
            <a:r>
              <a:rPr lang="en-US" sz="2800" b="1"/>
              <a:t>Threshold</a:t>
            </a:r>
          </a:p>
        </p:txBody>
      </p:sp>
      <p:pic>
        <p:nvPicPr>
          <p:cNvPr id="52" name="Picture 51" descr="LTK4qnjTa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19367">
            <a:off x="5365135" y="5723725"/>
            <a:ext cx="769195" cy="7345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22722" y="3006488"/>
            <a:ext cx="7620183" cy="2369733"/>
            <a:chOff x="1222722" y="2066121"/>
            <a:chExt cx="7620183" cy="2369733"/>
          </a:xfrm>
        </p:grpSpPr>
        <p:sp>
          <p:nvSpPr>
            <p:cNvPr id="9" name="Rectangle 8"/>
            <p:cNvSpPr/>
            <p:nvPr/>
          </p:nvSpPr>
          <p:spPr>
            <a:xfrm>
              <a:off x="1222722" y="2066121"/>
              <a:ext cx="7614327" cy="2363116"/>
            </a:xfrm>
            <a:prstGeom prst="rect">
              <a:avLst/>
            </a:prstGeom>
            <a:solidFill>
              <a:srgbClr val="FFFFCC"/>
            </a:solidFill>
            <a:ln w="349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1993" tIns="40995" rIns="81993" bIns="40995"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</a:endParaRPr>
            </a:p>
          </p:txBody>
        </p:sp>
        <p:pic>
          <p:nvPicPr>
            <p:cNvPr id="10" name="Picture 9" descr="Eye bw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6377" y="2660571"/>
              <a:ext cx="887762" cy="9918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9110" r="4535"/>
            <a:stretch/>
          </p:blipFill>
          <p:spPr>
            <a:xfrm>
              <a:off x="1229923" y="2070117"/>
              <a:ext cx="2042945" cy="2365737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>
              <a:off x="2996250" y="2998490"/>
              <a:ext cx="102207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4164746" y="2283709"/>
              <a:ext cx="214131" cy="1933413"/>
              <a:chOff x="4177076" y="2491177"/>
              <a:chExt cx="214131" cy="1933413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4177076" y="2491177"/>
                <a:ext cx="208275" cy="1353628"/>
                <a:chOff x="8199198" y="714150"/>
                <a:chExt cx="229103" cy="1534112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8199198" y="714150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H="1">
                  <a:off x="8199198" y="883485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8199198" y="1049783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8199198" y="1215805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8199198" y="1378790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8199198" y="1541775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8199198" y="1708073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8199198" y="1874095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8199198" y="2043430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/>
              <p:cNvGrpSpPr/>
              <p:nvPr/>
            </p:nvGrpSpPr>
            <p:grpSpPr>
              <a:xfrm>
                <a:off x="4182932" y="3070962"/>
                <a:ext cx="208275" cy="1353628"/>
                <a:chOff x="8199198" y="714150"/>
                <a:chExt cx="229103" cy="1534112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8199198" y="714150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>
                  <a:off x="8199198" y="883485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8199198" y="1049783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8199198" y="1215805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8199198" y="1378790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8199198" y="1541775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8199198" y="1708073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8199198" y="1874095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8199198" y="2043430"/>
                  <a:ext cx="229103" cy="204832"/>
                </a:xfrm>
                <a:prstGeom prst="line">
                  <a:avLst/>
                </a:prstGeom>
                <a:ln w="8572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Rectangle 52"/>
            <p:cNvSpPr/>
            <p:nvPr/>
          </p:nvSpPr>
          <p:spPr>
            <a:xfrm>
              <a:off x="1228578" y="2071989"/>
              <a:ext cx="7614327" cy="2363116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1993" tIns="40995" rIns="81993" bIns="40995"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 rot="198541">
            <a:off x="2209080" y="2335595"/>
            <a:ext cx="4303257" cy="1196323"/>
          </a:xfrm>
          <a:custGeom>
            <a:avLst/>
            <a:gdLst>
              <a:gd name="connsiteX0" fmla="*/ 0 w 4303257"/>
              <a:gd name="connsiteY0" fmla="*/ 1517322 h 1517322"/>
              <a:gd name="connsiteX1" fmla="*/ 2219445 w 4303257"/>
              <a:gd name="connsiteY1" fmla="*/ 756 h 1517322"/>
              <a:gd name="connsiteX2" fmla="*/ 4303257 w 4303257"/>
              <a:gd name="connsiteY2" fmla="*/ 1295385 h 151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03257" h="1517322">
                <a:moveTo>
                  <a:pt x="0" y="1517322"/>
                </a:moveTo>
                <a:cubicBezTo>
                  <a:pt x="751118" y="777533"/>
                  <a:pt x="1502236" y="37745"/>
                  <a:pt x="2219445" y="756"/>
                </a:cubicBezTo>
                <a:cubicBezTo>
                  <a:pt x="2936654" y="-36233"/>
                  <a:pt x="4303257" y="1295385"/>
                  <a:pt x="4303257" y="1295385"/>
                </a:cubicBezTo>
              </a:path>
            </a:pathLst>
          </a:custGeom>
          <a:ln w="66675">
            <a:solidFill>
              <a:srgbClr val="FF0000"/>
            </a:solidFill>
            <a:prstDash val="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-1" y="957867"/>
            <a:ext cx="10058399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/>
              <a:t>Our brain creates feelings of certainty</a:t>
            </a:r>
          </a:p>
          <a:p>
            <a:pPr algn="ctr">
              <a:lnSpc>
                <a:spcPct val="85000"/>
              </a:lnSpc>
            </a:pPr>
            <a:r>
              <a:rPr lang="en-US" sz="3000" b="1"/>
              <a:t>based on the bits of information it receives</a:t>
            </a:r>
            <a:endParaRPr lang="en-US" sz="3000" b="1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96104" y="3478952"/>
            <a:ext cx="4152200" cy="159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i="1"/>
              <a:t>OUR BRAIN FILLS IN THE BLANKS</a:t>
            </a:r>
          </a:p>
          <a:p>
            <a:pPr>
              <a:lnSpc>
                <a:spcPct val="80000"/>
              </a:lnSpc>
            </a:pPr>
            <a:r>
              <a:rPr lang="en-US" sz="4000" i="1"/>
              <a:t>(automatically)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200798" y="5631522"/>
            <a:ext cx="3459272" cy="138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600" b="1"/>
              <a:t>We often don't notice</a:t>
            </a:r>
          </a:p>
          <a:p>
            <a:pPr>
              <a:lnSpc>
                <a:spcPct val="80000"/>
              </a:lnSpc>
            </a:pPr>
            <a:r>
              <a:rPr lang="en-US" sz="2600" b="1"/>
              <a:t>a </a:t>
            </a:r>
            <a:r>
              <a:rPr lang="en-US" sz="2600" b="1">
                <a:solidFill>
                  <a:srgbClr val="FF0000"/>
                </a:solidFill>
              </a:rPr>
              <a:t>knowledge threshold</a:t>
            </a:r>
            <a:r>
              <a:rPr lang="en-US" sz="2600" b="1"/>
              <a:t> because our brain is filling in blanks</a:t>
            </a:r>
            <a:endParaRPr lang="en-US" sz="2600" b="1">
              <a:solidFill>
                <a:srgbClr val="FF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20076362">
            <a:off x="2534616" y="2170076"/>
            <a:ext cx="189408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spc="300">
                <a:solidFill>
                  <a:srgbClr val="FF0000"/>
                </a:solidFill>
              </a:rPr>
              <a:t>Jumping</a:t>
            </a:r>
          </a:p>
        </p:txBody>
      </p:sp>
      <p:sp>
        <p:nvSpPr>
          <p:cNvPr id="59" name="Rectangle 58"/>
          <p:cNvSpPr/>
          <p:nvPr/>
        </p:nvSpPr>
        <p:spPr>
          <a:xfrm rot="1720188">
            <a:off x="4075244" y="2259040"/>
            <a:ext cx="256942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129974" y="1917927"/>
            <a:ext cx="51607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>
                <a:solidFill>
                  <a:srgbClr val="FF0000"/>
                </a:solidFill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933989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12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332131"/>
            <a:ext cx="10058400" cy="109770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THIS ASSUMPTION MECHANISM</a:t>
            </a:r>
          </a:p>
          <a:p>
            <a:pPr algn="ctr">
              <a:lnSpc>
                <a:spcPct val="80000"/>
              </a:lnSpc>
            </a:pPr>
            <a:r>
              <a:rPr lang="en-US" sz="4000" b="1"/>
              <a:t>HELPS US GET THROUGH THE DAY</a:t>
            </a:r>
          </a:p>
        </p:txBody>
      </p:sp>
      <p:pic>
        <p:nvPicPr>
          <p:cNvPr id="3" name="Picture 2" descr="bik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56" y="2027280"/>
            <a:ext cx="6314488" cy="411728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 rot="414302">
            <a:off x="6885106" y="2392935"/>
            <a:ext cx="2418046" cy="2103120"/>
            <a:chOff x="973569" y="3809881"/>
            <a:chExt cx="2418046" cy="210312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1135748" y="3809881"/>
              <a:ext cx="2103120" cy="2103120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973569" y="4146213"/>
              <a:ext cx="2418046" cy="1435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700" i="1"/>
                <a:t>Better-safe-than-sorry</a:t>
              </a:r>
              <a:r>
                <a:rPr lang="en-US" sz="2700" b="1" i="1"/>
                <a:t> </a:t>
              </a:r>
              <a:r>
                <a:rPr lang="en-US" sz="2700" b="1"/>
                <a:t>cognitive mechanism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 rot="21225029">
            <a:off x="626014" y="2881667"/>
            <a:ext cx="2418046" cy="2103120"/>
            <a:chOff x="973569" y="3809881"/>
            <a:chExt cx="2418046" cy="2103120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135748" y="3809881"/>
              <a:ext cx="2103120" cy="2103120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3569" y="4121791"/>
              <a:ext cx="2418046" cy="1435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700"/>
                <a:t>Faster!</a:t>
              </a:r>
            </a:p>
            <a:p>
              <a:pPr algn="ctr">
                <a:lnSpc>
                  <a:spcPct val="80000"/>
                </a:lnSpc>
              </a:pPr>
              <a:r>
                <a:rPr lang="en-US" sz="2700" b="1"/>
                <a:t>Saves limited cognitive resources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1240001"/>
            <a:ext cx="10058400" cy="62578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rgbClr val="FF0000"/>
                </a:solidFill>
              </a:rPr>
              <a:t>Our survival depends on 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193332"/>
            <a:ext cx="10058400" cy="95407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2800" b="1"/>
              <a:t>Child's brain = </a:t>
            </a:r>
            <a:r>
              <a:rPr lang="en-US" sz="2800" b="1">
                <a:solidFill>
                  <a:srgbClr val="FF0000"/>
                </a:solidFill>
              </a:rPr>
              <a:t>exploring</a:t>
            </a:r>
            <a:r>
              <a:rPr lang="en-US" sz="2800" b="1"/>
              <a:t>, but helpless.</a:t>
            </a:r>
          </a:p>
          <a:p>
            <a:pPr algn="ctr"/>
            <a:r>
              <a:rPr lang="en-US" sz="2800" b="1"/>
              <a:t>Adult brain has many learned neural paths = </a:t>
            </a:r>
            <a:r>
              <a:rPr lang="en-US" sz="2800" b="1">
                <a:solidFill>
                  <a:srgbClr val="FF0000"/>
                </a:solidFill>
              </a:rPr>
              <a:t>performing</a:t>
            </a:r>
            <a:r>
              <a:rPr lang="en-US" sz="2800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5228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uzzled_face-300x2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97" y="4819222"/>
            <a:ext cx="2137740" cy="192396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13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378344"/>
            <a:ext cx="10058400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BUT IT ALSO CAUSES PROBLEMS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995938"/>
            <a:ext cx="10058399" cy="48756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000" b="1"/>
              <a:t>We feel certain and make faulty decisions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2505" y="2431291"/>
            <a:ext cx="8229598" cy="50800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68403" y="2077444"/>
            <a:ext cx="7937500" cy="64632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3600" spc="300">
                <a:latin typeface="Lucida Bright"/>
                <a:cs typeface="Lucida Bright"/>
              </a:rPr>
              <a:t>IUMRING</a:t>
            </a:r>
            <a:r>
              <a:rPr lang="en-US" sz="2500" spc="300">
                <a:latin typeface="Lucida Bright"/>
                <a:cs typeface="Lucida Bright"/>
              </a:rPr>
              <a:t>  </a:t>
            </a:r>
            <a:r>
              <a:rPr lang="en-US" sz="3600" spc="300">
                <a:latin typeface="Lucida Bright"/>
                <a:cs typeface="Lucida Bright"/>
              </a:rPr>
              <a:t>TQ</a:t>
            </a:r>
            <a:r>
              <a:rPr lang="en-US" sz="2500" spc="300">
                <a:latin typeface="Lucida Bright"/>
                <a:cs typeface="Lucida Bright"/>
              </a:rPr>
              <a:t>  </a:t>
            </a:r>
            <a:r>
              <a:rPr lang="en-US" sz="3600" spc="300">
                <a:latin typeface="Lucida Bright"/>
                <a:cs typeface="Lucida Bright"/>
              </a:rPr>
              <a:t>GQNGIUSIQNS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52505" y="4088707"/>
            <a:ext cx="8229598" cy="508000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68403" y="3734860"/>
            <a:ext cx="7937500" cy="64632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3600" spc="300">
                <a:latin typeface="Lucida Bright"/>
                <a:cs typeface="Lucida Bright"/>
              </a:rPr>
              <a:t>IUMRING</a:t>
            </a:r>
            <a:r>
              <a:rPr lang="en-US" sz="2500" spc="300">
                <a:latin typeface="Lucida Bright"/>
                <a:cs typeface="Lucida Bright"/>
              </a:rPr>
              <a:t>  </a:t>
            </a:r>
            <a:r>
              <a:rPr lang="en-US" sz="3600" spc="300">
                <a:latin typeface="Lucida Bright"/>
                <a:cs typeface="Lucida Bright"/>
              </a:rPr>
              <a:t>TQ</a:t>
            </a:r>
            <a:r>
              <a:rPr lang="en-US" sz="2500" spc="300">
                <a:latin typeface="Lucida Bright"/>
                <a:cs typeface="Lucida Bright"/>
              </a:rPr>
              <a:t>  </a:t>
            </a:r>
            <a:r>
              <a:rPr lang="en-US" sz="3600" spc="300">
                <a:latin typeface="Lucida Bright"/>
                <a:cs typeface="Lucida Bright"/>
              </a:rPr>
              <a:t>GQNGIUSIQNS</a:t>
            </a:r>
          </a:p>
        </p:txBody>
      </p:sp>
    </p:spTree>
    <p:extLst>
      <p:ext uri="{BB962C8B-B14F-4D97-AF65-F5344CB8AC3E}">
        <p14:creationId xmlns:p14="http://schemas.microsoft.com/office/powerpoint/2010/main" val="1452494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92459" y="439852"/>
            <a:ext cx="2829705" cy="1983441"/>
            <a:chOff x="231560" y="479612"/>
            <a:chExt cx="2829705" cy="198344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rcRect l="5414" r="9664"/>
            <a:stretch>
              <a:fillRect/>
            </a:stretch>
          </p:blipFill>
          <p:spPr>
            <a:xfrm>
              <a:off x="381000" y="479612"/>
              <a:ext cx="2578665" cy="1983441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445782" y="1701332"/>
              <a:ext cx="2449817" cy="34887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1560" y="1577787"/>
              <a:ext cx="2829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i="1" spc="-150"/>
                <a:t>"Let's try it and see"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705165" y="4714126"/>
            <a:ext cx="8653302" cy="1742142"/>
          </a:xfrm>
          <a:prstGeom prst="rect">
            <a:avLst/>
          </a:prstGeom>
          <a:solidFill>
            <a:schemeClr val="bg2">
              <a:lumMod val="90000"/>
            </a:schemeClr>
          </a:solidFill>
          <a:ln w="444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28585" y="4990110"/>
            <a:ext cx="2971800" cy="125632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500" b="1"/>
              <a:t>What we</a:t>
            </a:r>
          </a:p>
          <a:p>
            <a:pPr algn="ctr">
              <a:lnSpc>
                <a:spcPct val="70000"/>
              </a:lnSpc>
            </a:pPr>
            <a:r>
              <a:rPr lang="en-US" sz="3500" b="1"/>
              <a:t>expect</a:t>
            </a:r>
          </a:p>
          <a:p>
            <a:pPr algn="ctr">
              <a:lnSpc>
                <a:spcPct val="70000"/>
              </a:lnSpc>
            </a:pPr>
            <a:r>
              <a:rPr lang="en-US" sz="3500" b="1"/>
              <a:t>to happen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45167" y="4990110"/>
            <a:ext cx="2971800" cy="125632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500" b="1"/>
              <a:t>What</a:t>
            </a:r>
          </a:p>
          <a:p>
            <a:pPr algn="ctr">
              <a:lnSpc>
                <a:spcPct val="70000"/>
              </a:lnSpc>
            </a:pPr>
            <a:r>
              <a:rPr lang="en-US" sz="3500" b="1"/>
              <a:t>actually</a:t>
            </a:r>
          </a:p>
          <a:p>
            <a:pPr algn="ctr">
              <a:lnSpc>
                <a:spcPct val="70000"/>
              </a:lnSpc>
            </a:pPr>
            <a:r>
              <a:rPr lang="en-US" sz="3500" b="1"/>
              <a:t>happened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103338" y="5600296"/>
            <a:ext cx="3749040" cy="0"/>
          </a:xfrm>
          <a:prstGeom prst="straightConnector1">
            <a:avLst/>
          </a:prstGeom>
          <a:ln w="95250">
            <a:solidFill>
              <a:srgbClr val="595959"/>
            </a:solidFill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3903825" y="5029183"/>
            <a:ext cx="2133600" cy="1145361"/>
          </a:xfrm>
          <a:prstGeom prst="ellipse">
            <a:avLst/>
          </a:prstGeom>
          <a:solidFill>
            <a:srgbClr val="FFFF00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474727" y="5346383"/>
            <a:ext cx="2971800" cy="50783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600" b="1"/>
              <a:t>Learning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84280" y="781697"/>
            <a:ext cx="5849910" cy="1079692"/>
          </a:xfrm>
          <a:prstGeom prst="rect">
            <a:avLst/>
          </a:prstGeom>
          <a:noFill/>
        </p:spPr>
        <p:txBody>
          <a:bodyPr wrap="square" lIns="73573" tIns="36785" rIns="73573" bIns="36785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>
                <a:cs typeface="Helvetica"/>
              </a:rPr>
              <a:t>A COUNTERMEASURE:</a:t>
            </a:r>
          </a:p>
          <a:p>
            <a:pPr algn="ctr">
              <a:lnSpc>
                <a:spcPct val="80000"/>
              </a:lnSpc>
            </a:pPr>
            <a:r>
              <a:rPr lang="en-US" sz="4000" b="1">
                <a:solidFill>
                  <a:srgbClr val="FF0000"/>
                </a:solidFill>
                <a:cs typeface="Helvetica"/>
              </a:rPr>
              <a:t>SCIENTIFIC THINKING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35120" y="7203864"/>
            <a:ext cx="2346960" cy="413808"/>
          </a:xfrm>
        </p:spPr>
        <p:txBody>
          <a:bodyPr/>
          <a:lstStyle/>
          <a:p>
            <a:fld id="{1254D1E6-34D6-5C4C-A7E3-AB2F6F87675C}" type="slidenum">
              <a:rPr lang="en-US"/>
              <a:pPr/>
              <a:t>14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69876" y="2775558"/>
            <a:ext cx="7705918" cy="1575537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b="1">
                <a:cs typeface="Helvetica"/>
              </a:rPr>
              <a:t>A routine of intentional coordination between what we </a:t>
            </a:r>
            <a:r>
              <a:rPr lang="en-US" sz="3000" b="1">
                <a:solidFill>
                  <a:srgbClr val="000000"/>
                </a:solidFill>
                <a:cs typeface="Helvetica"/>
              </a:rPr>
              <a:t>predict will happen next, seeing what actually happens, and adjusting based on what we learn from the difference.</a:t>
            </a:r>
          </a:p>
        </p:txBody>
      </p:sp>
    </p:spTree>
    <p:extLst>
      <p:ext uri="{BB962C8B-B14F-4D97-AF65-F5344CB8AC3E}">
        <p14:creationId xmlns:p14="http://schemas.microsoft.com/office/powerpoint/2010/main" val="327310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308565"/>
            <a:ext cx="10058400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IT'S A LEARNING CYCLE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897331"/>
            <a:ext cx="10058400" cy="79608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rgbClr val="000000"/>
                </a:solidFill>
              </a:rPr>
              <a:t>A process for acquiring knowledge</a:t>
            </a:r>
          </a:p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rgbClr val="000000"/>
                </a:solidFill>
              </a:rPr>
              <a:t>that's sometimes called "Plan-Do-Check-Act"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EB8DD0E6-2FA0-5D48-83CE-0941DE7BE754}" type="slidenum">
              <a:rPr lang="en-US"/>
              <a:pPr/>
              <a:t>15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24730" y="5850085"/>
            <a:ext cx="8337485" cy="114079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/>
              <a:t>Scientific thinking may be the most effective means we currently have for navigating through unpredictable territory toward challenging goals.</a:t>
            </a:r>
            <a:r>
              <a:rPr lang="en-US" sz="2800" b="1">
                <a:effectLst/>
              </a:rPr>
              <a:t> </a:t>
            </a:r>
            <a:endParaRPr lang="en-US" sz="2800" b="1">
              <a:solidFill>
                <a:srgbClr val="000000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>
            <a:off x="1326006" y="1757351"/>
            <a:ext cx="7326521" cy="3878520"/>
            <a:chOff x="1326006" y="1757351"/>
            <a:chExt cx="7326521" cy="3878520"/>
          </a:xfrm>
        </p:grpSpPr>
        <p:sp>
          <p:nvSpPr>
            <p:cNvPr id="26" name="Rounded Rectangle 25"/>
            <p:cNvSpPr/>
            <p:nvPr/>
          </p:nvSpPr>
          <p:spPr>
            <a:xfrm>
              <a:off x="1326006" y="2062596"/>
              <a:ext cx="7326521" cy="3573275"/>
            </a:xfrm>
            <a:prstGeom prst="roundRect">
              <a:avLst>
                <a:gd name="adj" fmla="val 3517"/>
              </a:avLst>
            </a:prstGeom>
            <a:solidFill>
              <a:schemeClr val="tx2">
                <a:lumMod val="60000"/>
                <a:lumOff val="40000"/>
                <a:alpha val="24000"/>
              </a:schemeClr>
            </a:solidFill>
            <a:ln w="31750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8" tIns="45699" rIns="91398" bIns="45699"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891990" y="2751954"/>
              <a:ext cx="2194561" cy="219455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8" tIns="45699" rIns="91398" bIns="45699"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>
              <a:stCxn id="26" idx="0"/>
              <a:endCxn id="26" idx="2"/>
            </p:cNvCxnSpPr>
            <p:nvPr/>
          </p:nvCxnSpPr>
          <p:spPr>
            <a:xfrm>
              <a:off x="4989267" y="2062596"/>
              <a:ext cx="0" cy="3573275"/>
            </a:xfrm>
            <a:prstGeom prst="line">
              <a:avLst/>
            </a:prstGeom>
            <a:ln w="698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6" idx="1"/>
            </p:cNvCxnSpPr>
            <p:nvPr/>
          </p:nvCxnSpPr>
          <p:spPr>
            <a:xfrm>
              <a:off x="1326006" y="3849230"/>
              <a:ext cx="7326521" cy="0"/>
            </a:xfrm>
            <a:prstGeom prst="line">
              <a:avLst/>
            </a:prstGeom>
            <a:ln w="698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159347" y="2267401"/>
              <a:ext cx="2467377" cy="1232603"/>
            </a:xfrm>
            <a:prstGeom prst="rect">
              <a:avLst/>
            </a:prstGeom>
            <a:noFill/>
          </p:spPr>
          <p:txBody>
            <a:bodyPr wrap="square" lIns="91398" tIns="45699" rIns="91398" bIns="45699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>
                  <a:solidFill>
                    <a:schemeClr val="tx2"/>
                  </a:solidFill>
                  <a:latin typeface="Helvetica"/>
                  <a:cs typeface="Helvetica"/>
                </a:rPr>
                <a:t>PREDICTION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chemeClr val="tx2"/>
                  </a:solidFill>
                  <a:latin typeface="Helvetica"/>
                  <a:cs typeface="Helvetica"/>
                </a:rPr>
                <a:t>What are you going to do, and what do you expect?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33095" y="4298838"/>
              <a:ext cx="2254253" cy="983304"/>
            </a:xfrm>
            <a:prstGeom prst="rect">
              <a:avLst/>
            </a:prstGeom>
            <a:noFill/>
          </p:spPr>
          <p:txBody>
            <a:bodyPr wrap="square" lIns="91398" tIns="45699" rIns="91398" bIns="45699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>
                  <a:solidFill>
                    <a:srgbClr val="1F497D"/>
                  </a:solidFill>
                  <a:latin typeface="Helvetica"/>
                  <a:cs typeface="Helvetica"/>
                </a:rPr>
                <a:t>TEST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1F497D"/>
                  </a:solidFill>
                  <a:latin typeface="Helvetica"/>
                  <a:cs typeface="Helvetica"/>
                </a:rPr>
                <a:t>Try it.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1F497D"/>
                  </a:solidFill>
                  <a:latin typeface="Helvetica"/>
                  <a:cs typeface="Helvetica"/>
                </a:rPr>
                <a:t>Take the step.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27576" y="2279132"/>
              <a:ext cx="2467377" cy="1232603"/>
            </a:xfrm>
            <a:prstGeom prst="rect">
              <a:avLst/>
            </a:prstGeom>
            <a:noFill/>
          </p:spPr>
          <p:txBody>
            <a:bodyPr wrap="square" lIns="91398" tIns="45699" rIns="91398" bIns="45699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>
                  <a:solidFill>
                    <a:srgbClr val="1F497D"/>
                  </a:solidFill>
                  <a:latin typeface="Helvetica"/>
                  <a:cs typeface="Helvetica"/>
                </a:rPr>
                <a:t>EVALUATE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1F497D"/>
                  </a:solidFill>
                  <a:latin typeface="Helvetica"/>
                  <a:cs typeface="Helvetica"/>
                </a:rPr>
                <a:t>Compare outcome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1F497D"/>
                  </a:solidFill>
                  <a:latin typeface="Helvetica"/>
                  <a:cs typeface="Helvetica"/>
                </a:rPr>
                <a:t>and prediction.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1F497D"/>
                  </a:solidFill>
                  <a:latin typeface="Helvetica"/>
                  <a:cs typeface="Helvetica"/>
                </a:rPr>
                <a:t>What did you learn?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14749" y="4316362"/>
              <a:ext cx="2963783" cy="983304"/>
            </a:xfrm>
            <a:prstGeom prst="rect">
              <a:avLst/>
            </a:prstGeom>
            <a:noFill/>
          </p:spPr>
          <p:txBody>
            <a:bodyPr wrap="square" lIns="91398" tIns="45699" rIns="91398" bIns="45699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>
                  <a:solidFill>
                    <a:srgbClr val="1F497D"/>
                  </a:solidFill>
                  <a:latin typeface="Helvetica"/>
                  <a:cs typeface="Helvetica"/>
                </a:rPr>
                <a:t>DATA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1F497D"/>
                  </a:solidFill>
                  <a:latin typeface="Helvetica"/>
                  <a:cs typeface="Helvetica"/>
                </a:rPr>
                <a:t>Observe and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1F497D"/>
                  </a:solidFill>
                  <a:latin typeface="Helvetica"/>
                  <a:cs typeface="Helvetica"/>
                </a:rPr>
                <a:t>measure what happens</a:t>
              </a:r>
            </a:p>
          </p:txBody>
        </p:sp>
        <p:sp>
          <p:nvSpPr>
            <p:cNvPr id="34" name="Arc 33"/>
            <p:cNvSpPr/>
            <p:nvPr/>
          </p:nvSpPr>
          <p:spPr>
            <a:xfrm>
              <a:off x="4026150" y="2613098"/>
              <a:ext cx="2209801" cy="2240280"/>
            </a:xfrm>
            <a:prstGeom prst="arc">
              <a:avLst>
                <a:gd name="adj1" fmla="val 16277517"/>
                <a:gd name="adj2" fmla="val 0"/>
              </a:avLst>
            </a:prstGeom>
            <a:ln w="44450">
              <a:solidFill>
                <a:schemeClr val="tx1">
                  <a:lumMod val="85000"/>
                  <a:lumOff val="15000"/>
                </a:schemeClr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398" tIns="45699" rIns="91398" bIns="45699"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04823" y="3149270"/>
              <a:ext cx="1020026" cy="492444"/>
            </a:xfrm>
            <a:prstGeom prst="rect">
              <a:avLst/>
            </a:prstGeom>
            <a:noFill/>
          </p:spPr>
          <p:txBody>
            <a:bodyPr wrap="square" lIns="91408" tIns="45704" rIns="91408" bIns="45704" rtlCol="0">
              <a:spAutoFit/>
            </a:bodyPr>
            <a:lstStyle/>
            <a:p>
              <a:r>
                <a:rPr lang="en-US" sz="26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PLAN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48491" y="3973548"/>
              <a:ext cx="1020026" cy="492444"/>
            </a:xfrm>
            <a:prstGeom prst="rect">
              <a:avLst/>
            </a:prstGeom>
            <a:noFill/>
          </p:spPr>
          <p:txBody>
            <a:bodyPr wrap="square" lIns="91408" tIns="45704" rIns="91408" bIns="45704" rtlCol="0">
              <a:spAutoFit/>
            </a:bodyPr>
            <a:lstStyle/>
            <a:p>
              <a:r>
                <a:rPr lang="en-US" sz="2600" b="1">
                  <a:solidFill>
                    <a:srgbClr val="0D0D0D"/>
                  </a:solidFill>
                </a:rPr>
                <a:t>DO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91987" y="4068122"/>
              <a:ext cx="1120296" cy="557076"/>
            </a:xfrm>
            <a:prstGeom prst="rect">
              <a:avLst/>
            </a:prstGeom>
            <a:noFill/>
          </p:spPr>
          <p:txBody>
            <a:bodyPr wrap="square" lIns="91408" tIns="45704" rIns="91408" bIns="45704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2600" b="1">
                  <a:solidFill>
                    <a:srgbClr val="0D0D0D"/>
                  </a:solidFill>
                </a:rPr>
                <a:t>CHECK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b="1">
                  <a:solidFill>
                    <a:srgbClr val="0D0D0D"/>
                  </a:solidFill>
                </a:rPr>
                <a:t>(Study)</a:t>
              </a:r>
              <a:endParaRPr lang="en-US" sz="1400" b="1">
                <a:solidFill>
                  <a:srgbClr val="0D0D0D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39042" y="3145989"/>
              <a:ext cx="1020026" cy="492444"/>
            </a:xfrm>
            <a:prstGeom prst="rect">
              <a:avLst/>
            </a:prstGeom>
            <a:noFill/>
          </p:spPr>
          <p:txBody>
            <a:bodyPr wrap="square" lIns="91408" tIns="45704" rIns="91408" bIns="45704" rtlCol="0">
              <a:spAutoFit/>
            </a:bodyPr>
            <a:lstStyle/>
            <a:p>
              <a:pPr algn="r"/>
              <a:r>
                <a:rPr lang="en-US" sz="2600" b="1">
                  <a:solidFill>
                    <a:srgbClr val="0D0D0D"/>
                  </a:solidFill>
                </a:rPr>
                <a:t>ACT</a:t>
              </a:r>
            </a:p>
          </p:txBody>
        </p:sp>
        <p:pic>
          <p:nvPicPr>
            <p:cNvPr id="44" name="Picture 43" descr="starthere_button.png"/>
            <p:cNvPicPr>
              <a:picLocks noChangeAspect="1"/>
            </p:cNvPicPr>
            <p:nvPr/>
          </p:nvPicPr>
          <p:blipFill>
            <a:blip r:embed="rId2"/>
            <a:srcRect r="21562"/>
            <a:stretch>
              <a:fillRect/>
            </a:stretch>
          </p:blipFill>
          <p:spPr>
            <a:xfrm>
              <a:off x="5061905" y="1757351"/>
              <a:ext cx="2545397" cy="99460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7520265" y="1892298"/>
              <a:ext cx="87037" cy="20116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340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042511"/>
            <a:ext cx="10058400" cy="130186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/>
              <a:t>What will be the next number in this series?</a:t>
            </a:r>
          </a:p>
          <a:p>
            <a:pPr algn="ctr">
              <a:lnSpc>
                <a:spcPct val="110000"/>
              </a:lnSpc>
            </a:pPr>
            <a:r>
              <a:rPr lang="en-US" sz="3600" b="1"/>
              <a:t>Please write down your answer</a:t>
            </a:r>
            <a:endParaRPr lang="en-US" sz="3600" b="1" i="1"/>
          </a:p>
        </p:txBody>
      </p:sp>
      <p:sp>
        <p:nvSpPr>
          <p:cNvPr id="8" name="TextBox 7"/>
          <p:cNvSpPr txBox="1"/>
          <p:nvPr/>
        </p:nvSpPr>
        <p:spPr>
          <a:xfrm>
            <a:off x="2854109" y="3211199"/>
            <a:ext cx="4253937" cy="72177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4000" b="1"/>
              <a:t>2, 4, 6, 8, 10, 12,</a:t>
            </a:r>
            <a:r>
              <a:rPr lang="en-US" sz="3600" b="1"/>
              <a:t>   </a:t>
            </a:r>
            <a:r>
              <a:rPr lang="en-US" sz="4000" b="1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466866" y="3864671"/>
            <a:ext cx="641174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336238" y="2804317"/>
            <a:ext cx="5363658" cy="1652193"/>
          </a:xfrm>
          <a:prstGeom prst="roundRect">
            <a:avLst/>
          </a:prstGeom>
          <a:noFill/>
          <a:ln w="38100"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406886"/>
            <a:ext cx="10058400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LET'S TRY THE SCIENTIFIC APPROACH</a:t>
            </a:r>
          </a:p>
        </p:txBody>
      </p:sp>
    </p:spTree>
    <p:extLst>
      <p:ext uri="{BB962C8B-B14F-4D97-AF65-F5344CB8AC3E}">
        <p14:creationId xmlns:p14="http://schemas.microsoft.com/office/powerpoint/2010/main" val="1579984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782427"/>
            <a:ext cx="10058399" cy="65655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/>
              <a:t>ANSWER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4107" y="3211199"/>
            <a:ext cx="4574522" cy="70785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4000" b="1"/>
              <a:t>2, 4, 6, 8, 10, 12,</a:t>
            </a:r>
            <a:endParaRPr lang="en-US" sz="4000" b="1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442209" y="3864671"/>
            <a:ext cx="641174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336238" y="2804317"/>
            <a:ext cx="5363658" cy="1652193"/>
          </a:xfrm>
          <a:prstGeom prst="roundRect">
            <a:avLst/>
          </a:prstGeom>
          <a:noFill/>
          <a:ln w="38100"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6220264" y="3063245"/>
            <a:ext cx="1072732" cy="1069848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79199" y="3161879"/>
            <a:ext cx="530199" cy="76940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2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25521" y="853782"/>
            <a:ext cx="3795757" cy="65655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/>
              <a:t>EXPERIMENTING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4107" y="3125573"/>
            <a:ext cx="4574522" cy="70785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4000" b="1"/>
              <a:t>2, 4, 6, 8, 10, 12,</a:t>
            </a:r>
            <a:endParaRPr lang="en-US" sz="4000" b="1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442209" y="3779045"/>
            <a:ext cx="641174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336238" y="2718691"/>
            <a:ext cx="5363658" cy="1652193"/>
          </a:xfrm>
          <a:prstGeom prst="roundRect">
            <a:avLst/>
          </a:prstGeom>
          <a:noFill/>
          <a:ln w="38100"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6220264" y="2977619"/>
            <a:ext cx="1072732" cy="1069848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79199" y="3076253"/>
            <a:ext cx="530199" cy="76940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2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14" name="Picture 13" descr="Screen shot 2017-02-12 at 5.27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979">
            <a:off x="211756" y="787896"/>
            <a:ext cx="5771235" cy="10985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0664" y="4642594"/>
            <a:ext cx="8716050" cy="239652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/>
              <a:t>• </a:t>
            </a:r>
            <a:r>
              <a:rPr lang="en-US" sz="2800" b="1">
                <a:solidFill>
                  <a:srgbClr val="FF0000"/>
                </a:solidFill>
              </a:rPr>
              <a:t>Notice that we are learning via a prediction error:</a:t>
            </a:r>
          </a:p>
          <a:p>
            <a:pPr>
              <a:lnSpc>
                <a:spcPct val="80000"/>
              </a:lnSpc>
            </a:pPr>
            <a:r>
              <a:rPr lang="en-US" sz="2800" b="1"/>
              <a:t>   - What theory did we have?</a:t>
            </a:r>
          </a:p>
          <a:p>
            <a:pPr>
              <a:lnSpc>
                <a:spcPct val="80000"/>
              </a:lnSpc>
            </a:pPr>
            <a:r>
              <a:rPr lang="en-US" sz="2800" b="1"/>
              <a:t>   - What if the correct answer had been "14"?</a:t>
            </a:r>
          </a:p>
          <a:p>
            <a:pPr>
              <a:lnSpc>
                <a:spcPct val="80000"/>
              </a:lnSpc>
            </a:pPr>
            <a:endParaRPr lang="en-US" sz="1600" b="1"/>
          </a:p>
          <a:p>
            <a:pPr>
              <a:lnSpc>
                <a:spcPct val="80000"/>
              </a:lnSpc>
            </a:pPr>
            <a:r>
              <a:rPr lang="en-US" sz="2800" b="1"/>
              <a:t>• What theory do we want to test now?</a:t>
            </a:r>
          </a:p>
          <a:p>
            <a:pPr>
              <a:lnSpc>
                <a:spcPct val="80000"/>
              </a:lnSpc>
            </a:pPr>
            <a:endParaRPr lang="en-US" sz="1600" b="1"/>
          </a:p>
          <a:p>
            <a:pPr>
              <a:lnSpc>
                <a:spcPct val="80000"/>
              </a:lnSpc>
            </a:pPr>
            <a:r>
              <a:rPr lang="en-US" sz="2800" b="1"/>
              <a:t>• If we test 100 times will we be certain?</a:t>
            </a:r>
          </a:p>
        </p:txBody>
      </p:sp>
    </p:spTree>
    <p:extLst>
      <p:ext uri="{BB962C8B-B14F-4D97-AF65-F5344CB8AC3E}">
        <p14:creationId xmlns:p14="http://schemas.microsoft.com/office/powerpoint/2010/main" val="126591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462737"/>
            <a:ext cx="10058400" cy="121055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/>
              <a:t>AT A KNOWLEDGE THRESHOLD</a:t>
            </a:r>
          </a:p>
          <a:p>
            <a:pPr algn="ctr">
              <a:lnSpc>
                <a:spcPct val="90000"/>
              </a:lnSpc>
            </a:pPr>
            <a:r>
              <a:rPr lang="en-US" sz="4000" b="1"/>
              <a:t>WHAT WOULD BE A GOOD RESPONSE?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54109" y="3082760"/>
            <a:ext cx="4253937" cy="72177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4000" b="1"/>
              <a:t>2, 4, 6, 8, 10, 12,</a:t>
            </a:r>
            <a:r>
              <a:rPr lang="en-US" sz="3600" b="1"/>
              <a:t>   </a:t>
            </a:r>
            <a:r>
              <a:rPr lang="en-US" sz="4000" b="1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466866" y="3736232"/>
            <a:ext cx="641174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336238" y="2675878"/>
            <a:ext cx="5363658" cy="1652193"/>
          </a:xfrm>
          <a:prstGeom prst="roundRect">
            <a:avLst/>
          </a:prstGeom>
          <a:noFill/>
          <a:ln w="38100"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>
            <a:spLocks noChangeAspect="1"/>
          </p:cNvSpPr>
          <p:nvPr/>
        </p:nvSpPr>
        <p:spPr>
          <a:xfrm rot="2700000">
            <a:off x="2394100" y="1449296"/>
            <a:ext cx="4023360" cy="4023360"/>
          </a:xfrm>
          <a:prstGeom prst="arc">
            <a:avLst/>
          </a:prstGeom>
          <a:ln w="85725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1846" tIns="50923" rIns="101846" bIns="50923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38840" y="4667706"/>
            <a:ext cx="2275183" cy="731346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FF0000"/>
                </a:solidFill>
                <a:latin typeface="Helvetica"/>
                <a:cs typeface="Helvetica"/>
              </a:rPr>
              <a:t>Threshold</a:t>
            </a:r>
          </a:p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FF0000"/>
                </a:solidFill>
                <a:latin typeface="Helvetica"/>
                <a:cs typeface="Helvetica"/>
              </a:rPr>
              <a:t>of Knowledge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627187"/>
            <a:ext cx="10058400" cy="151268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000" b="1"/>
              <a:t>The threshold of knowledge is our </a:t>
            </a:r>
            <a:r>
              <a:rPr lang="en-US" sz="3000" b="1" i="1"/>
              <a:t>Learning Edge</a:t>
            </a:r>
            <a:r>
              <a:rPr lang="en-US" sz="3000" b="1"/>
              <a:t>,</a:t>
            </a:r>
          </a:p>
          <a:p>
            <a:pPr algn="ctr">
              <a:lnSpc>
                <a:spcPct val="90000"/>
              </a:lnSpc>
            </a:pPr>
            <a:r>
              <a:rPr lang="en-US" sz="3000" b="1"/>
              <a:t>where your next experiment should take place.</a:t>
            </a:r>
          </a:p>
          <a:p>
            <a:pPr algn="ctr">
              <a:lnSpc>
                <a:spcPct val="90000"/>
              </a:lnSpc>
            </a:pPr>
            <a:endParaRPr lang="en-US" sz="1050" b="1"/>
          </a:p>
          <a:p>
            <a:pPr algn="ctr">
              <a:lnSpc>
                <a:spcPct val="90000"/>
              </a:lnSpc>
            </a:pPr>
            <a:r>
              <a:rPr lang="en-US" sz="3000" b="1"/>
              <a:t>And don't feel so bad about prediction errors!</a:t>
            </a:r>
          </a:p>
        </p:txBody>
      </p:sp>
      <p:pic>
        <p:nvPicPr>
          <p:cNvPr id="14" name="Picture 13" descr="LTK4qnj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2565">
            <a:off x="6557063" y="2146175"/>
            <a:ext cx="992382" cy="99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7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pyr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4543" cy="7772400"/>
          </a:xfrm>
          <a:prstGeom prst="rect">
            <a:avLst/>
          </a:prstGeom>
        </p:spPr>
      </p:pic>
      <p:sp>
        <p:nvSpPr>
          <p:cNvPr id="10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</p:spPr>
        <p:txBody>
          <a:bodyPr/>
          <a:lstStyle/>
          <a:p>
            <a:fld id="{1254D1E6-34D6-5C4C-A7E3-AB2F6F87675C}" type="slidenum">
              <a:rPr lang="en-US"/>
              <a:pPr/>
              <a:t>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04" y="46059"/>
            <a:ext cx="10013697" cy="7726341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3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20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356941"/>
            <a:ext cx="10058400" cy="109770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>
                <a:solidFill>
                  <a:srgbClr val="000000"/>
                </a:solidFill>
              </a:rPr>
              <a:t>THE IMPROVEMENT KATA IS A </a:t>
            </a:r>
            <a:r>
              <a:rPr lang="en-US" sz="4000" b="1">
                <a:solidFill>
                  <a:srgbClr val="FF0000"/>
                </a:solidFill>
              </a:rPr>
              <a:t>PRACTICAL</a:t>
            </a:r>
            <a:r>
              <a:rPr lang="en-US" sz="4000" b="1">
                <a:solidFill>
                  <a:srgbClr val="000000"/>
                </a:solidFill>
              </a:rPr>
              <a:t> PATTERN OF SCIENTIFIC THINKING</a:t>
            </a:r>
            <a:endParaRPr lang="en-US" sz="3800">
              <a:solidFill>
                <a:srgbClr val="FF0000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370937" y="3119889"/>
            <a:ext cx="3495403" cy="2112573"/>
          </a:xfrm>
          <a:custGeom>
            <a:avLst/>
            <a:gdLst>
              <a:gd name="connsiteX0" fmla="*/ 0 w 3495403"/>
              <a:gd name="connsiteY0" fmla="*/ 2112573 h 2112573"/>
              <a:gd name="connsiteX1" fmla="*/ 477789 w 3495403"/>
              <a:gd name="connsiteY1" fmla="*/ 2037124 h 2112573"/>
              <a:gd name="connsiteX2" fmla="*/ 754403 w 3495403"/>
              <a:gd name="connsiteY2" fmla="*/ 1521555 h 2112573"/>
              <a:gd name="connsiteX3" fmla="*/ 1458513 w 3495403"/>
              <a:gd name="connsiteY3" fmla="*/ 1521555 h 2112573"/>
              <a:gd name="connsiteX4" fmla="*/ 1697408 w 3495403"/>
              <a:gd name="connsiteY4" fmla="*/ 917963 h 2112573"/>
              <a:gd name="connsiteX5" fmla="*/ 1207046 w 3495403"/>
              <a:gd name="connsiteY5" fmla="*/ 867664 h 2112573"/>
              <a:gd name="connsiteX6" fmla="*/ 2112330 w 3495403"/>
              <a:gd name="connsiteY6" fmla="*/ 402395 h 2112573"/>
              <a:gd name="connsiteX7" fmla="*/ 2464385 w 3495403"/>
              <a:gd name="connsiteY7" fmla="*/ 867664 h 2112573"/>
              <a:gd name="connsiteX8" fmla="*/ 2690706 w 3495403"/>
              <a:gd name="connsiteY8" fmla="*/ 264072 h 2112573"/>
              <a:gd name="connsiteX9" fmla="*/ 2979894 w 3495403"/>
              <a:gd name="connsiteY9" fmla="*/ 0 h 2112573"/>
              <a:gd name="connsiteX10" fmla="*/ 3495403 w 3495403"/>
              <a:gd name="connsiteY10" fmla="*/ 12575 h 2112573"/>
              <a:gd name="connsiteX11" fmla="*/ 3495403 w 3495403"/>
              <a:gd name="connsiteY11" fmla="*/ 12575 h 2112573"/>
              <a:gd name="connsiteX12" fmla="*/ 3495403 w 3495403"/>
              <a:gd name="connsiteY12" fmla="*/ 12575 h 2112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95403" h="2112573">
                <a:moveTo>
                  <a:pt x="0" y="2112573"/>
                </a:moveTo>
                <a:lnTo>
                  <a:pt x="477789" y="2037124"/>
                </a:lnTo>
                <a:lnTo>
                  <a:pt x="754403" y="1521555"/>
                </a:lnTo>
                <a:lnTo>
                  <a:pt x="1458513" y="1521555"/>
                </a:lnTo>
                <a:lnTo>
                  <a:pt x="1697408" y="917963"/>
                </a:lnTo>
                <a:lnTo>
                  <a:pt x="1207046" y="867664"/>
                </a:lnTo>
                <a:lnTo>
                  <a:pt x="2112330" y="402395"/>
                </a:lnTo>
                <a:lnTo>
                  <a:pt x="2464385" y="867664"/>
                </a:lnTo>
                <a:lnTo>
                  <a:pt x="2690706" y="264072"/>
                </a:lnTo>
                <a:lnTo>
                  <a:pt x="2979894" y="0"/>
                </a:lnTo>
                <a:lnTo>
                  <a:pt x="3495403" y="12575"/>
                </a:lnTo>
                <a:lnTo>
                  <a:pt x="3495403" y="12575"/>
                </a:lnTo>
                <a:lnTo>
                  <a:pt x="3495403" y="12575"/>
                </a:lnTo>
              </a:path>
            </a:pathLst>
          </a:cu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98" tIns="45698" rIns="91398" bIns="45698"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>
            <a:spLocks/>
          </p:cNvSpPr>
          <p:nvPr/>
        </p:nvSpPr>
        <p:spPr>
          <a:xfrm>
            <a:off x="1068852" y="4510908"/>
            <a:ext cx="1371600" cy="13716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03" tIns="40999" rIns="82003" bIns="40999"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975341" y="4824342"/>
            <a:ext cx="1548688" cy="641926"/>
          </a:xfrm>
          <a:prstGeom prst="rect">
            <a:avLst/>
          </a:prstGeom>
          <a:noFill/>
        </p:spPr>
        <p:txBody>
          <a:bodyPr wrap="square" lIns="82003" tIns="40999" rIns="82003" bIns="40999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latin typeface="Helvetica"/>
                <a:cs typeface="Helvetica"/>
              </a:rPr>
              <a:t>Current</a:t>
            </a:r>
          </a:p>
          <a:p>
            <a:pPr algn="ctr">
              <a:lnSpc>
                <a:spcPct val="90000"/>
              </a:lnSpc>
            </a:pPr>
            <a:r>
              <a:rPr lang="en-US" b="1">
                <a:latin typeface="Helvetica"/>
                <a:cs typeface="Helvetica"/>
              </a:rPr>
              <a:t>Condition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4474666" y="4851133"/>
            <a:ext cx="272199" cy="564209"/>
          </a:xfrm>
          <a:prstGeom prst="straightConnector1">
            <a:avLst/>
          </a:prstGeom>
          <a:ln w="50800">
            <a:solidFill>
              <a:srgbClr val="0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478327" y="2411322"/>
            <a:ext cx="1552614" cy="742729"/>
          </a:xfrm>
          <a:prstGeom prst="straightConnector1">
            <a:avLst/>
          </a:prstGeom>
          <a:ln w="63500">
            <a:solidFill>
              <a:srgbClr val="00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4040283" y="5232462"/>
            <a:ext cx="706582" cy="182880"/>
          </a:xfrm>
          <a:prstGeom prst="straightConnector1">
            <a:avLst/>
          </a:prstGeom>
          <a:ln w="47625">
            <a:solidFill>
              <a:srgbClr val="0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7129648" y="2623798"/>
            <a:ext cx="288636" cy="28238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21" tIns="41010" rIns="82021" bIns="41010"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490121" y="2455853"/>
            <a:ext cx="288636" cy="28238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21" tIns="41010" rIns="82021" bIns="41010"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>
            <a:spLocks/>
          </p:cNvSpPr>
          <p:nvPr/>
        </p:nvSpPr>
        <p:spPr>
          <a:xfrm>
            <a:off x="5680031" y="2447051"/>
            <a:ext cx="1371600" cy="13716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03" tIns="40999" rIns="82003" bIns="40999"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5616822" y="2611295"/>
            <a:ext cx="1488248" cy="1052295"/>
          </a:xfrm>
          <a:prstGeom prst="rect">
            <a:avLst/>
          </a:prstGeom>
          <a:noFill/>
        </p:spPr>
        <p:txBody>
          <a:bodyPr wrap="square" lIns="82003" tIns="40999" rIns="82003" bIns="40999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>
                <a:solidFill>
                  <a:srgbClr val="000000"/>
                </a:solidFill>
                <a:latin typeface="Helvetica"/>
                <a:cs typeface="Helvetica"/>
              </a:rPr>
              <a:t>Next</a:t>
            </a:r>
          </a:p>
          <a:p>
            <a:pPr algn="ctr">
              <a:lnSpc>
                <a:spcPct val="80000"/>
              </a:lnSpc>
            </a:pPr>
            <a:r>
              <a:rPr lang="en-US" b="1">
                <a:solidFill>
                  <a:srgbClr val="000000"/>
                </a:solidFill>
                <a:latin typeface="Helvetica"/>
                <a:cs typeface="Helvetica"/>
              </a:rPr>
              <a:t>Target</a:t>
            </a:r>
          </a:p>
          <a:p>
            <a:pPr algn="ctr">
              <a:lnSpc>
                <a:spcPct val="80000"/>
              </a:lnSpc>
            </a:pPr>
            <a:r>
              <a:rPr lang="en-US" b="1">
                <a:solidFill>
                  <a:srgbClr val="000000"/>
                </a:solidFill>
                <a:latin typeface="Helvetica"/>
                <a:cs typeface="Helvetica"/>
              </a:rPr>
              <a:t>Condition</a:t>
            </a:r>
          </a:p>
          <a:p>
            <a:pPr algn="ctr">
              <a:lnSpc>
                <a:spcPct val="80000"/>
              </a:lnSpc>
            </a:pPr>
            <a:r>
              <a:rPr lang="en-US" sz="1800">
                <a:solidFill>
                  <a:srgbClr val="000000"/>
                </a:solidFill>
                <a:latin typeface="Helvetica"/>
                <a:cs typeface="Helvetica"/>
              </a:rPr>
              <a:t>(date)</a:t>
            </a:r>
          </a:p>
        </p:txBody>
      </p:sp>
      <p:sp>
        <p:nvSpPr>
          <p:cNvPr id="93" name="Oval 92"/>
          <p:cNvSpPr>
            <a:spLocks/>
          </p:cNvSpPr>
          <p:nvPr/>
        </p:nvSpPr>
        <p:spPr>
          <a:xfrm>
            <a:off x="8040894" y="1652590"/>
            <a:ext cx="1371600" cy="13716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03" tIns="40999" rIns="82003" bIns="40999"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7906641" y="1962530"/>
            <a:ext cx="1655292" cy="744518"/>
          </a:xfrm>
          <a:prstGeom prst="rect">
            <a:avLst/>
          </a:prstGeom>
          <a:noFill/>
        </p:spPr>
        <p:txBody>
          <a:bodyPr wrap="square" lIns="82003" tIns="40999" rIns="82003" bIns="40999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b="1">
                <a:solidFill>
                  <a:srgbClr val="000000"/>
                </a:solidFill>
                <a:latin typeface="Helvetica"/>
                <a:cs typeface="Helvetica"/>
              </a:rPr>
              <a:t>Direction</a:t>
            </a:r>
          </a:p>
          <a:p>
            <a:pPr algn="ctr">
              <a:lnSpc>
                <a:spcPct val="70000"/>
              </a:lnSpc>
            </a:pPr>
            <a:r>
              <a:rPr lang="en-US" b="1">
                <a:solidFill>
                  <a:srgbClr val="000000"/>
                </a:solidFill>
                <a:latin typeface="Helvetica"/>
                <a:cs typeface="Helvetica"/>
              </a:rPr>
              <a:t>or</a:t>
            </a:r>
          </a:p>
          <a:p>
            <a:pPr algn="ctr">
              <a:lnSpc>
                <a:spcPct val="70000"/>
              </a:lnSpc>
            </a:pPr>
            <a:r>
              <a:rPr lang="en-US" b="1">
                <a:solidFill>
                  <a:srgbClr val="000000"/>
                </a:solidFill>
                <a:latin typeface="Helvetica"/>
                <a:cs typeface="Helvetica"/>
              </a:rPr>
              <a:t>Challenge</a:t>
            </a:r>
            <a:endParaRPr lang="en-US" spc="-135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3" name="Arc 22"/>
          <p:cNvSpPr/>
          <p:nvPr/>
        </p:nvSpPr>
        <p:spPr>
          <a:xfrm>
            <a:off x="167757" y="3322735"/>
            <a:ext cx="3811883" cy="4058920"/>
          </a:xfrm>
          <a:prstGeom prst="arc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1846" tIns="50923" rIns="101846" bIns="50923"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>
            <a:off x="620819" y="2910548"/>
            <a:ext cx="3811883" cy="4224544"/>
          </a:xfrm>
          <a:prstGeom prst="arc">
            <a:avLst>
              <a:gd name="adj1" fmla="val 16306022"/>
              <a:gd name="adj2" fmla="val 0"/>
            </a:avLst>
          </a:prstGeom>
          <a:ln w="3175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1846" tIns="50923" rIns="101846" bIns="50923" rtlCol="0" anchor="ctr"/>
          <a:lstStyle/>
          <a:p>
            <a:pPr algn="ctr"/>
            <a:endParaRPr lang="en-US"/>
          </a:p>
        </p:txBody>
      </p:sp>
      <p:sp>
        <p:nvSpPr>
          <p:cNvPr id="25" name="Arc 24"/>
          <p:cNvSpPr/>
          <p:nvPr/>
        </p:nvSpPr>
        <p:spPr>
          <a:xfrm>
            <a:off x="1124081" y="2557366"/>
            <a:ext cx="3811883" cy="4224544"/>
          </a:xfrm>
          <a:prstGeom prst="arc">
            <a:avLst>
              <a:gd name="adj1" fmla="val 16306022"/>
              <a:gd name="adj2" fmla="val 0"/>
            </a:avLst>
          </a:prstGeom>
          <a:ln w="3175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1846" tIns="50923" rIns="101846" bIns="50923"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>
            <a:off x="1627343" y="2204184"/>
            <a:ext cx="3811883" cy="4224544"/>
          </a:xfrm>
          <a:prstGeom prst="arc">
            <a:avLst>
              <a:gd name="adj1" fmla="val 16306022"/>
              <a:gd name="adj2" fmla="val 0"/>
            </a:avLst>
          </a:prstGeom>
          <a:ln w="3175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1846" tIns="50923" rIns="101846" bIns="50923"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48846" y="2804020"/>
            <a:ext cx="2275183" cy="731346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>
                <a:latin typeface="Helvetica"/>
                <a:cs typeface="Helvetica"/>
              </a:rPr>
              <a:t>Threshold of Knowledge</a:t>
            </a:r>
          </a:p>
        </p:txBody>
      </p:sp>
      <p:pic>
        <p:nvPicPr>
          <p:cNvPr id="28" name="Picture 27" descr="Stick Figure Climbing Stairs.jpg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8" b="100000" l="0" r="100000">
                        <a14:foregroundMark x1="61465" y1="7591" x2="61465" y2="7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79" y="3629381"/>
            <a:ext cx="663663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4711672" y="5114534"/>
            <a:ext cx="3336026" cy="1169381"/>
          </a:xfrm>
          <a:prstGeom prst="rect">
            <a:avLst/>
          </a:prstGeom>
          <a:noFill/>
        </p:spPr>
        <p:txBody>
          <a:bodyPr wrap="square" lIns="91398" tIns="45698" rIns="91398" bIns="45698" rtlCol="0">
            <a:spAutoFit/>
          </a:bodyPr>
          <a:lstStyle/>
          <a:p>
            <a:r>
              <a:rPr lang="en-US" sz="2800" b="1">
                <a:latin typeface="Helvetica"/>
                <a:cs typeface="Helvetica"/>
              </a:rPr>
              <a:t>Experiments</a:t>
            </a:r>
          </a:p>
          <a:p>
            <a:r>
              <a:rPr lang="en-US" sz="2200" b="1">
                <a:latin typeface="Helvetica"/>
                <a:cs typeface="Helvetica"/>
              </a:rPr>
              <a:t>At the Current</a:t>
            </a:r>
          </a:p>
          <a:p>
            <a:pPr>
              <a:lnSpc>
                <a:spcPct val="80000"/>
              </a:lnSpc>
            </a:pPr>
            <a:r>
              <a:rPr lang="en-US" sz="2200" b="1">
                <a:latin typeface="Helvetica"/>
                <a:cs typeface="Helvetica"/>
              </a:rPr>
              <a:t>Knowledge Threshold</a:t>
            </a:r>
          </a:p>
        </p:txBody>
      </p:sp>
    </p:spTree>
    <p:extLst>
      <p:ext uri="{BB962C8B-B14F-4D97-AF65-F5344CB8AC3E}">
        <p14:creationId xmlns:p14="http://schemas.microsoft.com/office/powerpoint/2010/main" val="140642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35357" y="286820"/>
            <a:ext cx="4153330" cy="802728"/>
            <a:chOff x="435357" y="215465"/>
            <a:chExt cx="4153330" cy="802728"/>
          </a:xfrm>
        </p:grpSpPr>
        <p:pic>
          <p:nvPicPr>
            <p:cNvPr id="2" name="Picture 1" descr="heres-the-thing-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3" t="11471" r="43183" b="49327"/>
            <a:stretch/>
          </p:blipFill>
          <p:spPr>
            <a:xfrm>
              <a:off x="435357" y="215465"/>
              <a:ext cx="2397320" cy="698935"/>
            </a:xfrm>
            <a:prstGeom prst="rect">
              <a:avLst/>
            </a:prstGeom>
          </p:spPr>
        </p:pic>
        <p:pic>
          <p:nvPicPr>
            <p:cNvPr id="17" name="Picture 16" descr="heres-the-thing-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7" t="50674" r="50569" b="9271"/>
            <a:stretch/>
          </p:blipFill>
          <p:spPr>
            <a:xfrm>
              <a:off x="2862211" y="304061"/>
              <a:ext cx="1726476" cy="714132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21</a:t>
            </a:fld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176041" y="2259952"/>
            <a:ext cx="1799833" cy="2121092"/>
          </a:xfrm>
          <a:prstGeom prst="straightConnector1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48755" y="2259952"/>
            <a:ext cx="1857664" cy="2121092"/>
          </a:xfrm>
          <a:prstGeom prst="straightConnector1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34017" y="4286469"/>
            <a:ext cx="2796626" cy="854070"/>
          </a:xfrm>
          <a:prstGeom prst="rect">
            <a:avLst/>
          </a:prstGeom>
          <a:noFill/>
        </p:spPr>
        <p:txBody>
          <a:bodyPr wrap="square" lIns="91378" tIns="45688" rIns="91378" bIns="4568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300" b="1" dirty="0"/>
              <a:t>Born?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50689" y="1179333"/>
            <a:ext cx="6697306" cy="2621817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8" tIns="45693" rIns="91388" bIns="45693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697354" y="1330992"/>
            <a:ext cx="3886747" cy="1698872"/>
          </a:xfrm>
          <a:prstGeom prst="rect">
            <a:avLst/>
          </a:prstGeom>
          <a:noFill/>
        </p:spPr>
        <p:txBody>
          <a:bodyPr wrap="square" lIns="91388" tIns="45693" rIns="91388" bIns="45693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200" b="1">
                <a:solidFill>
                  <a:schemeClr val="accent1"/>
                </a:solidFill>
              </a:rPr>
              <a:t>Scientific</a:t>
            </a:r>
          </a:p>
          <a:p>
            <a:pPr algn="ctr">
              <a:lnSpc>
                <a:spcPct val="70000"/>
              </a:lnSpc>
            </a:pPr>
            <a:r>
              <a:rPr lang="en-US" sz="7200" b="1">
                <a:solidFill>
                  <a:schemeClr val="accent1"/>
                </a:solidFill>
              </a:rPr>
              <a:t>Thinking</a:t>
            </a:r>
          </a:p>
        </p:txBody>
      </p:sp>
      <p:pic>
        <p:nvPicPr>
          <p:cNvPr id="24" name="Picture 23" descr="Scientis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9" r="14124"/>
          <a:stretch/>
        </p:blipFill>
        <p:spPr>
          <a:xfrm>
            <a:off x="5612242" y="1580959"/>
            <a:ext cx="2417806" cy="1826434"/>
          </a:xfrm>
          <a:prstGeom prst="rect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</p:spPr>
      </p:pic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2439275" y="4306590"/>
            <a:ext cx="910917" cy="910917"/>
            <a:chOff x="4515296" y="4310339"/>
            <a:chExt cx="1051560" cy="1051560"/>
          </a:xfrm>
        </p:grpSpPr>
        <p:sp>
          <p:nvSpPr>
            <p:cNvPr id="26" name="Oval 25"/>
            <p:cNvSpPr/>
            <p:nvPr/>
          </p:nvSpPr>
          <p:spPr>
            <a:xfrm>
              <a:off x="4515296" y="4310339"/>
              <a:ext cx="1051560" cy="105156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618106" y="4479668"/>
              <a:ext cx="807836" cy="684640"/>
            </a:xfrm>
            <a:prstGeom prst="line">
              <a:avLst/>
            </a:prstGeom>
            <a:ln w="762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800856" y="5273364"/>
            <a:ext cx="4611606" cy="1631336"/>
          </a:xfrm>
          <a:prstGeom prst="rect">
            <a:avLst/>
          </a:prstGeom>
          <a:noFill/>
        </p:spPr>
        <p:txBody>
          <a:bodyPr wrap="square" lIns="101847" tIns="50923" rIns="101847" bIns="50923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900" b="1">
                <a:solidFill>
                  <a:srgbClr val="FF0000"/>
                </a:solidFill>
              </a:rPr>
              <a:t>It's not our default mode as adults. Adults are bad at scientific thinking, due to all those learned neural paths.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4846" y="4290201"/>
            <a:ext cx="2796626" cy="854070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300" b="1" dirty="0"/>
              <a:t>Learned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8627" y="5277280"/>
            <a:ext cx="3782060" cy="651086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300" b="1" dirty="0">
                <a:solidFill>
                  <a:srgbClr val="FF0000"/>
                </a:solidFill>
              </a:rPr>
              <a:t>OK... HOW?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94197" y="2852564"/>
            <a:ext cx="3886747" cy="887368"/>
          </a:xfrm>
          <a:prstGeom prst="rect">
            <a:avLst/>
          </a:prstGeom>
          <a:noFill/>
        </p:spPr>
        <p:txBody>
          <a:bodyPr wrap="square" lIns="91388" tIns="45693" rIns="91388" bIns="45693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200" b="1">
                <a:solidFill>
                  <a:schemeClr val="accent1"/>
                </a:solidFill>
              </a:rPr>
              <a:t>is Learned</a:t>
            </a:r>
          </a:p>
        </p:txBody>
      </p:sp>
    </p:spTree>
    <p:extLst>
      <p:ext uri="{BB962C8B-B14F-4D97-AF65-F5344CB8AC3E}">
        <p14:creationId xmlns:p14="http://schemas.microsoft.com/office/powerpoint/2010/main" val="128532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765800"/>
            <a:ext cx="10058400" cy="52165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4108" y="380324"/>
            <a:ext cx="9834292" cy="124851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600" b="1">
                <a:ln>
                  <a:solidFill>
                    <a:schemeClr val="tx1"/>
                  </a:solidFill>
                </a:ln>
                <a:solidFill>
                  <a:schemeClr val="tx2"/>
                </a:solidFill>
              </a:rPr>
              <a:t>HOW DO YOU DEVELOP</a:t>
            </a:r>
          </a:p>
          <a:p>
            <a:pPr algn="ctr">
              <a:lnSpc>
                <a:spcPct val="80000"/>
              </a:lnSpc>
            </a:pPr>
            <a:r>
              <a:rPr lang="en-US" sz="4600" b="1">
                <a:ln>
                  <a:solidFill>
                    <a:schemeClr val="tx1"/>
                  </a:solidFill>
                </a:ln>
                <a:solidFill>
                  <a:schemeClr val="tx2"/>
                </a:solidFill>
              </a:rPr>
              <a:t>NEW SKILLS &amp; MINDSET?</a:t>
            </a:r>
            <a:endParaRPr lang="en-US" sz="4600">
              <a:ln>
                <a:solidFill>
                  <a:schemeClr val="tx1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EB8DD0E6-2FA0-5D48-83CE-0941DE7BE754}" type="slidenum">
              <a:rPr lang="en-US"/>
              <a:pPr/>
              <a:t>22</a:t>
            </a:fld>
            <a:endParaRPr lang="en-US"/>
          </a:p>
        </p:txBody>
      </p:sp>
      <p:pic>
        <p:nvPicPr>
          <p:cNvPr id="2" name="Picture 1" descr="maxresdefaul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2"/>
          <a:stretch/>
        </p:blipFill>
        <p:spPr>
          <a:xfrm flipH="1">
            <a:off x="4794542" y="1879894"/>
            <a:ext cx="5161246" cy="510247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21149460">
            <a:off x="192436" y="2338329"/>
            <a:ext cx="5063653" cy="1241502"/>
            <a:chOff x="516470" y="1812257"/>
            <a:chExt cx="4814580" cy="1033574"/>
          </a:xfrm>
        </p:grpSpPr>
        <p:pic>
          <p:nvPicPr>
            <p:cNvPr id="11" name="Picture 10" descr="Screen shot 2017-02-13 at 5.42.31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22" y="1812257"/>
              <a:ext cx="4581810" cy="999149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516470" y="2303527"/>
              <a:ext cx="4814580" cy="5423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depositphotos_113837784-Scribble-circle-font-hand-drawn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33" t="5879" r="16429" b="72837"/>
          <a:stretch/>
        </p:blipFill>
        <p:spPr>
          <a:xfrm>
            <a:off x="723661" y="293726"/>
            <a:ext cx="1309684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2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408944"/>
            <a:ext cx="10058400" cy="109770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WHAT DOES IT TAKE TO LEARN NEW SKILLS</a:t>
            </a:r>
          </a:p>
          <a:p>
            <a:pPr algn="ctr">
              <a:lnSpc>
                <a:spcPct val="80000"/>
              </a:lnSpc>
            </a:pPr>
            <a:r>
              <a:rPr lang="en-US" sz="4000" b="1"/>
              <a:t>AND CHANGE OUR THINKING?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73467" y="2967139"/>
            <a:ext cx="4329385" cy="2570406"/>
            <a:chOff x="1889889" y="3635628"/>
            <a:chExt cx="4064000" cy="2412844"/>
          </a:xfrm>
        </p:grpSpPr>
        <p:pic>
          <p:nvPicPr>
            <p:cNvPr id="2" name="Picture 1" descr="Crossed Arms.gi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116" b="4155"/>
            <a:stretch/>
          </p:blipFill>
          <p:spPr>
            <a:xfrm>
              <a:off x="1889889" y="3635628"/>
              <a:ext cx="4064000" cy="231584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 rot="21060000">
              <a:off x="2290886" y="5857643"/>
              <a:ext cx="2029422" cy="190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1774836"/>
            <a:ext cx="10058400" cy="50266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/>
              <a:t>Take a moment... please cross your arms</a:t>
            </a:r>
            <a:endParaRPr lang="en-US" sz="32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98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570807"/>
            <a:ext cx="10058400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LET'S TRY JUST </a:t>
            </a:r>
            <a:r>
              <a:rPr lang="en-US" sz="4000" b="1">
                <a:solidFill>
                  <a:srgbClr val="FF0000"/>
                </a:solidFill>
              </a:rPr>
              <a:t>A SMALL CHANGE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 flipH="1">
            <a:off x="2873467" y="2967139"/>
            <a:ext cx="4329385" cy="2570406"/>
            <a:chOff x="1889889" y="3635628"/>
            <a:chExt cx="4064000" cy="2412844"/>
          </a:xfrm>
        </p:grpSpPr>
        <p:pic>
          <p:nvPicPr>
            <p:cNvPr id="2" name="Picture 1" descr="Crossed Arms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116" b="4155"/>
            <a:stretch/>
          </p:blipFill>
          <p:spPr>
            <a:xfrm>
              <a:off x="1889889" y="3635628"/>
              <a:ext cx="4064000" cy="231584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 rot="21060000">
              <a:off x="2290886" y="5857643"/>
              <a:ext cx="2029422" cy="190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1774836"/>
            <a:ext cx="10058400" cy="50266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/>
              <a:t>Now re-cross them the other way</a:t>
            </a:r>
            <a:endParaRPr lang="en-US" sz="32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6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25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384695"/>
            <a:ext cx="10058400" cy="109770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HOW DID IT </a:t>
            </a:r>
            <a:r>
              <a:rPr lang="en-US" sz="4000" b="1">
                <a:solidFill>
                  <a:srgbClr val="FF0000"/>
                </a:solidFill>
              </a:rPr>
              <a:t>FEEL</a:t>
            </a:r>
            <a:r>
              <a:rPr lang="en-US" sz="4000" b="1"/>
              <a:t> THE SECOND TIME</a:t>
            </a:r>
          </a:p>
          <a:p>
            <a:pPr algn="ctr">
              <a:lnSpc>
                <a:spcPct val="80000"/>
              </a:lnSpc>
            </a:pPr>
            <a:r>
              <a:rPr lang="en-US" sz="4000" b="1"/>
              <a:t>COMPARED TO THE FIRST?</a:t>
            </a:r>
          </a:p>
        </p:txBody>
      </p:sp>
      <p:pic>
        <p:nvPicPr>
          <p:cNvPr id="3" name="Picture 2" descr="Retro-Thinker-Mom-Image-GraphicsFairy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58" y="1568157"/>
            <a:ext cx="291084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4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4-30 at 6.56.5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0"/>
          <a:stretch/>
        </p:blipFill>
        <p:spPr>
          <a:xfrm>
            <a:off x="5393616" y="4761786"/>
            <a:ext cx="3112703" cy="215259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26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362893"/>
            <a:ext cx="10058400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>
                <a:solidFill>
                  <a:srgbClr val="000000"/>
                </a:solidFill>
              </a:rPr>
              <a:t>SECOND TIME</a:t>
            </a:r>
            <a:endParaRPr lang="en-US" sz="4000" b="1"/>
          </a:p>
        </p:txBody>
      </p:sp>
      <p:sp>
        <p:nvSpPr>
          <p:cNvPr id="2" name="TextBox 1"/>
          <p:cNvSpPr txBox="1"/>
          <p:nvPr/>
        </p:nvSpPr>
        <p:spPr>
          <a:xfrm>
            <a:off x="4841590" y="1089546"/>
            <a:ext cx="4533900" cy="364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i="1"/>
              <a:t>Awkward</a:t>
            </a:r>
          </a:p>
          <a:p>
            <a:pPr>
              <a:lnSpc>
                <a:spcPct val="90000"/>
              </a:lnSpc>
            </a:pPr>
            <a:r>
              <a:rPr lang="en-US" sz="3200" b="1" i="1"/>
              <a:t>Slow</a:t>
            </a:r>
          </a:p>
          <a:p>
            <a:pPr>
              <a:lnSpc>
                <a:spcPct val="90000"/>
              </a:lnSpc>
            </a:pPr>
            <a:r>
              <a:rPr lang="en-US" sz="3200" b="1" i="1"/>
              <a:t>Unnatural</a:t>
            </a:r>
          </a:p>
          <a:p>
            <a:pPr>
              <a:lnSpc>
                <a:spcPct val="90000"/>
              </a:lnSpc>
            </a:pPr>
            <a:r>
              <a:rPr lang="en-US" sz="3200" b="1" i="1"/>
              <a:t>Stiff</a:t>
            </a:r>
          </a:p>
          <a:p>
            <a:pPr>
              <a:lnSpc>
                <a:spcPct val="90000"/>
              </a:lnSpc>
            </a:pPr>
            <a:r>
              <a:rPr lang="en-US" sz="3200" b="1" i="1"/>
              <a:t>Uncomfortable</a:t>
            </a:r>
          </a:p>
          <a:p>
            <a:pPr>
              <a:lnSpc>
                <a:spcPct val="90000"/>
              </a:lnSpc>
            </a:pPr>
            <a:r>
              <a:rPr lang="en-US" sz="3200" b="1" i="1"/>
              <a:t>Difficult</a:t>
            </a:r>
          </a:p>
          <a:p>
            <a:pPr>
              <a:lnSpc>
                <a:spcPct val="90000"/>
              </a:lnSpc>
            </a:pPr>
            <a:r>
              <a:rPr lang="en-US" sz="3200" b="1" i="1"/>
              <a:t>It feels wrong</a:t>
            </a:r>
          </a:p>
          <a:p>
            <a:pPr>
              <a:lnSpc>
                <a:spcPct val="90000"/>
              </a:lnSpc>
            </a:pPr>
            <a:r>
              <a:rPr lang="en-US" sz="3200" b="1" i="1"/>
              <a:t>Had to think about it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46280" y="5028391"/>
            <a:ext cx="3031560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4000" b="1">
                <a:solidFill>
                  <a:srgbClr val="FF0000"/>
                </a:solidFill>
              </a:rPr>
              <a:t>What's</a:t>
            </a:r>
          </a:p>
          <a:p>
            <a:pPr algn="ctr">
              <a:lnSpc>
                <a:spcPct val="75000"/>
              </a:lnSpc>
            </a:pPr>
            <a:r>
              <a:rPr lang="en-US" sz="4000" b="1">
                <a:solidFill>
                  <a:srgbClr val="FF0000"/>
                </a:solidFill>
              </a:rPr>
              <a:t>going on here?</a:t>
            </a:r>
          </a:p>
        </p:txBody>
      </p:sp>
      <p:pic>
        <p:nvPicPr>
          <p:cNvPr id="10" name="Picture 9" descr="LTK4qnj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32127">
            <a:off x="8392368" y="4712542"/>
            <a:ext cx="992382" cy="992382"/>
          </a:xfrm>
          <a:prstGeom prst="rect">
            <a:avLst/>
          </a:prstGeom>
        </p:spPr>
      </p:pic>
      <p:pic>
        <p:nvPicPr>
          <p:cNvPr id="11" name="Picture 10" descr="673ebeb7946ff1518bee5d64e36f5189_a-mad-and-angry-boy-cartoon-angry-little-boy-clipart_546-1024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9267" y1="4883" x2="49267" y2="4883"/>
                        <a14:foregroundMark x1="72527" y1="3906" x2="72527" y2="3906"/>
                        <a14:foregroundMark x1="83883" y1="6934" x2="83883" y2="6934"/>
                        <a14:foregroundMark x1="62454" y1="29688" x2="62454" y2="29688"/>
                        <a14:foregroundMark x1="29853" y1="33496" x2="29853" y2="33496"/>
                        <a14:foregroundMark x1="22711" y1="37012" x2="22711" y2="37012"/>
                        <a14:foregroundMark x1="60073" y1="35254" x2="60073" y2="35254"/>
                        <a14:foregroundMark x1="53480" y1="32422" x2="53480" y2="32422"/>
                        <a14:foregroundMark x1="54029" y1="93262" x2="54029" y2="93262"/>
                        <a14:foregroundMark x1="19963" y1="91992" x2="19963" y2="91992"/>
                        <a14:foregroundMark x1="23260" y1="93848" x2="23260" y2="93848"/>
                        <a14:foregroundMark x1="45971" y1="95313" x2="45971" y2="95313"/>
                        <a14:foregroundMark x1="43956" y1="98145" x2="43956" y2="98145"/>
                        <a14:foregroundMark x1="19414" y1="95605" x2="19414" y2="95605"/>
                        <a14:foregroundMark x1="31685" y1="37012" x2="31685" y2="37012"/>
                        <a14:foregroundMark x1="25641" y1="34961" x2="25641" y2="34961"/>
                        <a14:foregroundMark x1="24542" y1="31152" x2="24542" y2="31152"/>
                        <a14:foregroundMark x1="58242" y1="30664" x2="58242" y2="30664"/>
                        <a14:foregroundMark x1="35531" y1="35449" x2="35531" y2="35449"/>
                        <a14:foregroundMark x1="62454" y1="36719" x2="62454" y2="36719"/>
                        <a14:foregroundMark x1="7509" y1="26367" x2="7509" y2="26367"/>
                        <a14:foregroundMark x1="73810" y1="9473" x2="73810" y2="9473"/>
                        <a14:foregroundMark x1="83333" y1="10254" x2="83333" y2="10254"/>
                        <a14:foregroundMark x1="91941" y1="14551" x2="91941" y2="14551"/>
                        <a14:foregroundMark x1="95604" y1="13770" x2="95604" y2="13770"/>
                        <a14:foregroundMark x1="90842" y1="25391" x2="90842" y2="25391"/>
                        <a14:foregroundMark x1="92308" y1="21094" x2="92308" y2="21094"/>
                        <a14:foregroundMark x1="92308" y1="17773" x2="92308" y2="17773"/>
                        <a14:foregroundMark x1="87546" y1="11719" x2="87546" y2="11719"/>
                        <a14:foregroundMark x1="77106" y1="7910" x2="77106" y2="7910"/>
                        <a14:foregroundMark x1="84249" y1="28613" x2="84249" y2="28613"/>
                        <a14:foregroundMark x1="79121" y1="19336" x2="79121" y2="19336"/>
                        <a14:foregroundMark x1="72894" y1="19336" x2="72894" y2="19336"/>
                        <a14:foregroundMark x1="10073" y1="27832" x2="10073" y2="27832"/>
                        <a14:foregroundMark x1="8791" y1="25781" x2="8791" y2="25781"/>
                        <a14:foregroundMark x1="9158" y1="23242" x2="9158" y2="23242"/>
                        <a14:foregroundMark x1="14286" y1="23047" x2="14286" y2="23047"/>
                        <a14:foregroundMark x1="24725" y1="18652" x2="24725" y2="18652"/>
                        <a14:foregroundMark x1="30403" y1="17578" x2="30403" y2="17578"/>
                        <a14:foregroundMark x1="33700" y1="20898" x2="33700" y2="20898"/>
                        <a14:foregroundMark x1="36996" y1="20410" x2="36996" y2="20410"/>
                        <a14:foregroundMark x1="44139" y1="20996" x2="44139" y2="20996"/>
                        <a14:foregroundMark x1="51648" y1="19727" x2="51648" y2="19727"/>
                        <a14:foregroundMark x1="60440" y1="16992" x2="60440" y2="16992"/>
                        <a14:foregroundMark x1="34066" y1="16504" x2="34066" y2="16504"/>
                        <a14:foregroundMark x1="32051" y1="18848" x2="32051" y2="18848"/>
                        <a14:foregroundMark x1="18864" y1="21777" x2="18864" y2="21777"/>
                        <a14:foregroundMark x1="35714" y1="15625" x2="35714" y2="15625"/>
                        <a14:foregroundMark x1="10623" y1="21973" x2="10623" y2="21973"/>
                        <a14:foregroundMark x1="4212" y1="21484" x2="4212" y2="21484"/>
                        <a14:foregroundMark x1="88645" y1="16406" x2="88645" y2="16406"/>
                        <a14:foregroundMark x1="74176" y1="21094" x2="74176" y2="21094"/>
                        <a14:foregroundMark x1="46154" y1="18457" x2="46154" y2="18457"/>
                        <a14:foregroundMark x1="46886" y1="20020" x2="46886" y2="20020"/>
                        <a14:foregroundMark x1="53297" y1="18457" x2="53297" y2="18457"/>
                        <a14:foregroundMark x1="60806" y1="15234" x2="60806" y2="15234"/>
                        <a14:foregroundMark x1="57509" y1="17285" x2="57509" y2="17285"/>
                        <a14:foregroundMark x1="63187" y1="14453" x2="63187" y2="14453"/>
                        <a14:foregroundMark x1="65751" y1="13477" x2="65751" y2="13477"/>
                        <a14:foregroundMark x1="67216" y1="12598" x2="67216" y2="12598"/>
                        <a14:foregroundMark x1="44689" y1="16699" x2="44689" y2="16699"/>
                        <a14:foregroundMark x1="39744" y1="18457" x2="39744" y2="18457"/>
                        <a14:foregroundMark x1="27106" y1="18262" x2="27106" y2="18262"/>
                        <a14:foregroundMark x1="22527" y1="17969" x2="22527" y2="17969"/>
                        <a14:foregroundMark x1="15934" y1="22070" x2="15934" y2="22070"/>
                        <a14:foregroundMark x1="20147" y1="19727" x2="20147" y2="19727"/>
                        <a14:foregroundMark x1="22894" y1="17188" x2="22894" y2="17188"/>
                        <a14:foregroundMark x1="32234" y1="16016" x2="32234" y2="16016"/>
                        <a14:foregroundMark x1="34249" y1="14941" x2="34249" y2="14941"/>
                        <a14:foregroundMark x1="36447" y1="14258" x2="36447" y2="14258"/>
                        <a14:foregroundMark x1="59707" y1="37402" x2="59707" y2="37402"/>
                        <a14:foregroundMark x1="15568" y1="7715" x2="15568" y2="7715"/>
                        <a14:foregroundMark x1="70879" y1="1855" x2="70879" y2="1855"/>
                        <a14:foregroundMark x1="71795" y1="10254" x2="71795" y2="10254"/>
                        <a14:foregroundMark x1="71245" y1="11230" x2="71245" y2="11230"/>
                        <a14:foregroundMark x1="49084" y1="2637" x2="49084" y2="2637"/>
                        <a14:foregroundMark x1="49084" y1="3418" x2="49084" y2="3418"/>
                        <a14:foregroundMark x1="45604" y1="4883" x2="45604" y2="4883"/>
                        <a14:foregroundMark x1="71612" y1="7324" x2="71612" y2="7324"/>
                        <a14:foregroundMark x1="67582" y1="6543" x2="67582" y2="6543"/>
                        <a14:foregroundMark x1="70330" y1="8398" x2="70330" y2="8398"/>
                        <a14:foregroundMark x1="67949" y1="10059" x2="67949" y2="10059"/>
                        <a14:foregroundMark x1="76923" y1="10059" x2="76923" y2="10059"/>
                        <a14:foregroundMark x1="85531" y1="13867" x2="85531" y2="13867"/>
                        <a14:foregroundMark x1="85897" y1="15332" x2="85897" y2="15332"/>
                        <a14:foregroundMark x1="87729" y1="19629" x2="87729" y2="19629"/>
                        <a14:foregroundMark x1="86630" y1="20996" x2="86630" y2="20996"/>
                        <a14:foregroundMark x1="85714" y1="29102" x2="85714" y2="29102"/>
                        <a14:foregroundMark x1="82784" y1="29883" x2="82784" y2="29883"/>
                        <a14:foregroundMark x1="71612" y1="17090" x2="71612" y2="17090"/>
                        <a14:foregroundMark x1="70879" y1="14355" x2="70879" y2="14355"/>
                        <a14:foregroundMark x1="58242" y1="3418" x2="58242" y2="3418"/>
                        <a14:foregroundMark x1="60989" y1="4395" x2="60989" y2="4395"/>
                        <a14:foregroundMark x1="64652" y1="6152" x2="64652" y2="6152"/>
                        <a14:foregroundMark x1="66484" y1="8398" x2="66484" y2="8398"/>
                        <a14:foregroundMark x1="65018" y1="10645" x2="65018" y2="10645"/>
                        <a14:foregroundMark x1="52747" y1="3223" x2="52747" y2="3223"/>
                        <a14:foregroundMark x1="55128" y1="3809" x2="55128" y2="3809"/>
                        <a14:foregroundMark x1="60989" y1="5566" x2="60989" y2="5566"/>
                        <a14:foregroundMark x1="63004" y1="7617" x2="63004" y2="7617"/>
                        <a14:foregroundMark x1="57692" y1="4492" x2="57692" y2="4492"/>
                        <a14:foregroundMark x1="57875" y1="6836" x2="57875" y2="6836"/>
                        <a14:foregroundMark x1="60806" y1="9668" x2="60806" y2="9668"/>
                        <a14:foregroundMark x1="53846" y1="6543" x2="53846" y2="6543"/>
                        <a14:foregroundMark x1="62088" y1="12500" x2="62088" y2="12500"/>
                        <a14:foregroundMark x1="40842" y1="4883" x2="40842" y2="4883"/>
                        <a14:foregroundMark x1="4762" y1="19531" x2="4762" y2="19531"/>
                        <a14:foregroundMark x1="9158" y1="18262" x2="9158" y2="18262"/>
                        <a14:foregroundMark x1="13004" y1="20117" x2="13004" y2="20117"/>
                        <a14:foregroundMark x1="13187" y1="21582" x2="13187" y2="21582"/>
                        <a14:foregroundMark x1="8608" y1="20508" x2="8608" y2="20508"/>
                        <a14:foregroundMark x1="16300" y1="18945" x2="16300" y2="18945"/>
                        <a14:foregroundMark x1="12637" y1="17480" x2="12637" y2="17480"/>
                        <a14:foregroundMark x1="25641" y1="15723" x2="25641" y2="15723"/>
                        <a14:foregroundMark x1="18315" y1="17480" x2="18315" y2="17480"/>
                        <a14:foregroundMark x1="5861" y1="16504" x2="5861" y2="16504"/>
                        <a14:foregroundMark x1="3297" y1="14941" x2="3297" y2="14941"/>
                        <a14:foregroundMark x1="9890" y1="10840" x2="9890" y2="10840"/>
                        <a14:foregroundMark x1="9890" y1="14160" x2="9890" y2="14160"/>
                        <a14:foregroundMark x1="8791" y1="16211" x2="8791" y2="16211"/>
                        <a14:foregroundMark x1="19597" y1="6934" x2="19597" y2="6934"/>
                        <a14:foregroundMark x1="19597" y1="5078" x2="19597" y2="5078"/>
                        <a14:foregroundMark x1="29487" y1="3906" x2="29487" y2="3906"/>
                        <a14:foregroundMark x1="35897" y1="17773" x2="35897" y2="17773"/>
                        <a14:foregroundMark x1="38645" y1="16309" x2="38645" y2="16309"/>
                        <a14:foregroundMark x1="41026" y1="15527" x2="41026" y2="15527"/>
                        <a14:foregroundMark x1="39194" y1="14063" x2="39194" y2="14063"/>
                        <a14:foregroundMark x1="48352" y1="17871" x2="48352" y2="17871"/>
                        <a14:foregroundMark x1="50916" y1="16406" x2="50916" y2="16406"/>
                        <a14:foregroundMark x1="50733" y1="17480" x2="50733" y2="17480"/>
                        <a14:foregroundMark x1="54762" y1="16309" x2="54762" y2="16309"/>
                        <a14:foregroundMark x1="56777" y1="15137" x2="56777" y2="15137"/>
                        <a14:foregroundMark x1="42308" y1="3418" x2="42308" y2="3418"/>
                        <a14:foregroundMark x1="37912" y1="4395" x2="37912" y2="4395"/>
                        <a14:foregroundMark x1="43590" y1="5078" x2="43590" y2="5078"/>
                        <a14:foregroundMark x1="47802" y1="5469" x2="47802" y2="5469"/>
                        <a14:foregroundMark x1="38278" y1="5176" x2="38278" y2="5176"/>
                        <a14:foregroundMark x1="34982" y1="5176" x2="34982" y2="5176"/>
                        <a14:foregroundMark x1="22344" y1="5859" x2="22344" y2="5859"/>
                        <a14:foregroundMark x1="20879" y1="6348" x2="20879" y2="6348"/>
                        <a14:foregroundMark x1="25092" y1="5566" x2="25092" y2="5566"/>
                        <a14:foregroundMark x1="28205" y1="5469" x2="28205" y2="5469"/>
                        <a14:foregroundMark x1="30769" y1="5078" x2="30769" y2="5078"/>
                        <a14:foregroundMark x1="32967" y1="4883" x2="32967" y2="4883"/>
                        <a14:foregroundMark x1="46337" y1="3613" x2="46337" y2="3613"/>
                        <a14:foregroundMark x1="6593" y1="14941" x2="6593" y2="14941"/>
                        <a14:foregroundMark x1="7875" y1="14160" x2="7875" y2="14160"/>
                        <a14:foregroundMark x1="10623" y1="12598" x2="10623" y2="12598"/>
                        <a14:foregroundMark x1="13370" y1="11133" x2="13370" y2="11133"/>
                        <a14:foregroundMark x1="16850" y1="10352" x2="16850" y2="10352"/>
                        <a14:foregroundMark x1="67399" y1="4492" x2="67399" y2="4492"/>
                        <a14:foregroundMark x1="54029" y1="95801" x2="54029" y2="95801"/>
                        <a14:foregroundMark x1="54029" y1="97949" x2="54029" y2="97949"/>
                        <a14:foregroundMark x1="26190" y1="96387" x2="26190" y2="96387"/>
                        <a14:foregroundMark x1="50000" y1="32910" x2="50000" y2="32910"/>
                        <a14:foregroundMark x1="55311" y1="29980" x2="55311" y2="29980"/>
                        <a14:foregroundMark x1="21429" y1="95996" x2="21429" y2="95996"/>
                        <a14:foregroundMark x1="29487" y1="95801" x2="29487" y2="95801"/>
                        <a14:foregroundMark x1="41575" y1="95605" x2="41575" y2="95605"/>
                        <a14:foregroundMark x1="61172" y1="94824" x2="61172" y2="94824"/>
                        <a14:foregroundMark x1="68315" y1="28809" x2="68315" y2="28809"/>
                      </a14:backgroundRemoval>
                    </a14:imgEffect>
                    <a14:imgEffect>
                      <a14:brightnessContrast bright="4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2245" y="1339203"/>
            <a:ext cx="2550365" cy="47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66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305119" y="1652745"/>
            <a:ext cx="5464320" cy="4625265"/>
            <a:chOff x="2305119" y="1567119"/>
            <a:chExt cx="5464320" cy="4625265"/>
          </a:xfrm>
        </p:grpSpPr>
        <p:pic>
          <p:nvPicPr>
            <p:cNvPr id="14" name="Picture 13" descr="8i65eApMT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66051" flipV="1">
              <a:off x="1043162" y="2829076"/>
              <a:ext cx="4479718" cy="195580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864636" y="1767141"/>
              <a:ext cx="2355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/>
                <a:t>MINDSET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89966" y="5273059"/>
              <a:ext cx="2921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-50"/>
                <a:t>BEHAVIOR</a:t>
              </a:r>
            </a:p>
          </p:txBody>
        </p:sp>
        <p:pic>
          <p:nvPicPr>
            <p:cNvPr id="17" name="Picture 16" descr="Screen shot 2017-02-08 at 4.34.17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028" y="2503569"/>
              <a:ext cx="2184400" cy="2667000"/>
            </a:xfrm>
            <a:prstGeom prst="rect">
              <a:avLst/>
            </a:prstGeom>
          </p:spPr>
        </p:pic>
        <p:pic>
          <p:nvPicPr>
            <p:cNvPr id="18" name="Picture 17" descr="8i65eApMT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63952" flipH="1">
              <a:off x="4551679" y="2974623"/>
              <a:ext cx="4479718" cy="1955803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4D1E6-34D6-5C4C-A7E3-AB2F6F87675C}" type="slidenum">
              <a:rPr lang="en-US"/>
              <a:pPr/>
              <a:t>27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3653" y="399842"/>
            <a:ext cx="9946514" cy="57961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4000" b="1"/>
              <a:t>OUR THINKING PATTERNS ARE IN A LOOP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976574"/>
            <a:ext cx="10058399" cy="52318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200" b="1" i="1"/>
              <a:t>We've practiced folding our arms for decades</a:t>
            </a:r>
            <a:endParaRPr lang="en-US" sz="3200" b="1" i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3653" y="6312319"/>
            <a:ext cx="10058399" cy="83558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/>
              <a:t>Every time you think or do something, you are more likely to</a:t>
            </a:r>
          </a:p>
          <a:p>
            <a:pPr algn="ctr">
              <a:lnSpc>
                <a:spcPct val="85000"/>
              </a:lnSpc>
            </a:pPr>
            <a:r>
              <a:rPr lang="en-US" sz="2800" b="1"/>
              <a:t>do it again, </a:t>
            </a:r>
            <a:r>
              <a:rPr lang="en-US" sz="2800" b="1">
                <a:solidFill>
                  <a:srgbClr val="FF0000"/>
                </a:solidFill>
              </a:rPr>
              <a:t>because it writes &amp; strengthens neural pathways</a:t>
            </a:r>
          </a:p>
        </p:txBody>
      </p:sp>
    </p:spTree>
    <p:extLst>
      <p:ext uri="{BB962C8B-B14F-4D97-AF65-F5344CB8AC3E}">
        <p14:creationId xmlns:p14="http://schemas.microsoft.com/office/powerpoint/2010/main" val="1481943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10058399" cy="290888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sx="101000" sy="10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426346"/>
            <a:ext cx="10058400" cy="124872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spc="-20"/>
              <a:t>The brain </a:t>
            </a:r>
            <a:r>
              <a:rPr lang="en-US" sz="3200" b="1" spc="-20">
                <a:solidFill>
                  <a:srgbClr val="FF0000"/>
                </a:solidFill>
              </a:rPr>
              <a:t>strongly favors </a:t>
            </a:r>
            <a:r>
              <a:rPr lang="en-US" sz="3200" b="1" spc="-20"/>
              <a:t>our</a:t>
            </a:r>
          </a:p>
          <a:p>
            <a:pPr algn="ctr">
              <a:lnSpc>
                <a:spcPct val="77000"/>
              </a:lnSpc>
            </a:pPr>
            <a:r>
              <a:rPr lang="en-US" sz="3200" b="1" spc="-20"/>
              <a:t>practiced neural pathways, to</a:t>
            </a:r>
          </a:p>
          <a:p>
            <a:pPr algn="ctr">
              <a:lnSpc>
                <a:spcPct val="77000"/>
              </a:lnSpc>
            </a:pPr>
            <a:r>
              <a:rPr lang="en-US" sz="3200" b="1" spc="-20"/>
              <a:t>conserve energy and for safety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02664"/>
            <a:ext cx="10058399" cy="98485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4000" b="1"/>
              <a:t>WHY THE 2</a:t>
            </a:r>
            <a:r>
              <a:rPr lang="en-US" sz="4000" b="1" baseline="30000"/>
              <a:t>nd</a:t>
            </a:r>
            <a:r>
              <a:rPr lang="en-US" sz="4000" b="1"/>
              <a:t> TIME</a:t>
            </a:r>
          </a:p>
          <a:p>
            <a:pPr algn="ctr">
              <a:lnSpc>
                <a:spcPct val="70000"/>
              </a:lnSpc>
            </a:pPr>
            <a:r>
              <a:rPr lang="en-US" sz="4000" b="1"/>
              <a:t>FEELS DIFFERENT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470642" y="3196690"/>
            <a:ext cx="4329958" cy="3751764"/>
          </a:xfrm>
          <a:prstGeom prst="rect">
            <a:avLst/>
          </a:prstGeom>
          <a:solidFill>
            <a:srgbClr val="FFFFFF"/>
          </a:solidFill>
          <a:ln w="31750">
            <a:solidFill>
              <a:schemeClr val="tx1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232400" y="3196321"/>
            <a:ext cx="4339448" cy="3752149"/>
          </a:xfrm>
          <a:prstGeom prst="rect">
            <a:avLst/>
          </a:prstGeom>
          <a:solidFill>
            <a:srgbClr val="FFFFFF"/>
          </a:solidFill>
          <a:ln w="31750">
            <a:solidFill>
              <a:schemeClr val="tx1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DFC79ABD-BC42-5D46-AA3A-7F463D7E00F1}" type="slidenum">
              <a:rPr lang="en-US"/>
              <a:pPr/>
              <a:t>28</a:t>
            </a:fld>
            <a:endParaRPr lang="en-US"/>
          </a:p>
        </p:txBody>
      </p:sp>
      <p:pic>
        <p:nvPicPr>
          <p:cNvPr id="14" name="Picture 5" descr="C:\Gerd Festplatte C\Selbständigkeit\xx ProductionSystems 2011\Synaps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929548" y="3766770"/>
            <a:ext cx="1315191" cy="2827341"/>
          </a:xfrm>
          <a:prstGeom prst="rect">
            <a:avLst/>
          </a:prstGeom>
          <a:noFill/>
        </p:spPr>
      </p:pic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868462" y="4467003"/>
            <a:ext cx="2833698" cy="1404142"/>
            <a:chOff x="5411067" y="3454400"/>
            <a:chExt cx="2199694" cy="1089983"/>
          </a:xfrm>
        </p:grpSpPr>
        <p:pic>
          <p:nvPicPr>
            <p:cNvPr id="13" name="Picture 4" descr="C:\Gerd Festplatte C\Selbständigkeit\xx ProductionSystems 2011\Synapse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5965922" y="2899545"/>
              <a:ext cx="1089983" cy="2199694"/>
            </a:xfrm>
            <a:prstGeom prst="rect">
              <a:avLst/>
            </a:prstGeom>
            <a:noFill/>
          </p:spPr>
        </p:pic>
        <p:sp>
          <p:nvSpPr>
            <p:cNvPr id="11" name="Rounded Rectangle 10"/>
            <p:cNvSpPr/>
            <p:nvPr/>
          </p:nvSpPr>
          <p:spPr>
            <a:xfrm>
              <a:off x="6550750" y="3534676"/>
              <a:ext cx="292608" cy="36145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 rot="60000">
              <a:off x="6508415" y="4144294"/>
              <a:ext cx="347472" cy="36145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58330" y="225983"/>
            <a:ext cx="1538627" cy="2481727"/>
            <a:chOff x="558330" y="268796"/>
            <a:chExt cx="1538627" cy="2481727"/>
          </a:xfrm>
        </p:grpSpPr>
        <p:pic>
          <p:nvPicPr>
            <p:cNvPr id="6" name="Picture 5" descr="Brain's Energy Needs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45" b="94182" l="8267" r="27867">
                          <a14:foregroundMark x1="19200" y1="29727" x2="19200" y2="29727"/>
                          <a14:foregroundMark x1="20200" y1="10727" x2="20200" y2="10727"/>
                          <a14:foregroundMark x1="24733" y1="40182" x2="24733" y2="40182"/>
                          <a14:foregroundMark x1="22600" y1="9000" x2="22600" y2="9000"/>
                          <a14:foregroundMark x1="18200" y1="11636" x2="18200" y2="11636"/>
                          <a14:foregroundMark x1="24400" y1="11455" x2="24400" y2="11455"/>
                          <a14:foregroundMark x1="23600" y1="7909" x2="23600" y2="7909"/>
                          <a14:foregroundMark x1="19467" y1="8000" x2="19467" y2="8000"/>
                          <a14:foregroundMark x1="18800" y1="9000" x2="18800" y2="9000"/>
                          <a14:foregroundMark x1="21133" y1="8636" x2="21133" y2="8636"/>
                          <a14:foregroundMark x1="20400" y1="12455" x2="20400" y2="12455"/>
                          <a14:foregroundMark x1="23133" y1="12727" x2="23133" y2="12727"/>
                          <a14:foregroundMark x1="22267" y1="11455" x2="22267" y2="11455"/>
                          <a14:foregroundMark x1="17800" y1="17455" x2="17800" y2="17455"/>
                          <a14:foregroundMark x1="19067" y1="15818" x2="19067" y2="15818"/>
                          <a14:foregroundMark x1="19267" y1="14364" x2="19267" y2="14364"/>
                          <a14:foregroundMark x1="23067" y1="14818" x2="23067" y2="14818"/>
                          <a14:foregroundMark x1="22400" y1="14818" x2="22400" y2="14818"/>
                          <a14:foregroundMark x1="21733" y1="14818" x2="21733" y2="14818"/>
                          <a14:foregroundMark x1="21000" y1="15000" x2="21000" y2="15000"/>
                          <a14:foregroundMark x1="20267" y1="14636" x2="20267" y2="14636"/>
                          <a14:foregroundMark x1="19733" y1="14455" x2="19733" y2="14455"/>
                          <a14:foregroundMark x1="18867" y1="13273" x2="18867" y2="13273"/>
                          <a14:foregroundMark x1="21400" y1="13545" x2="21400" y2="13545"/>
                          <a14:foregroundMark x1="24000" y1="12455" x2="24000" y2="12455"/>
                          <a14:foregroundMark x1="22067" y1="7636" x2="22067" y2="7636"/>
                          <a14:foregroundMark x1="21000" y1="7636" x2="21000" y2="7636"/>
                          <a14:foregroundMark x1="19067" y1="7545" x2="19067" y2="75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2" t="3655" r="72269" b="53338"/>
            <a:stretch/>
          </p:blipFill>
          <p:spPr>
            <a:xfrm>
              <a:off x="558330" y="268796"/>
              <a:ext cx="1538627" cy="248172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10266" y="1199437"/>
              <a:ext cx="107197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>
                  <a:solidFill>
                    <a:schemeClr val="bg1">
                      <a:lumMod val="95000"/>
                    </a:schemeClr>
                  </a:solidFill>
                </a:rPr>
                <a:t>2 %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18983" y="1788173"/>
              <a:ext cx="1004320" cy="720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500" b="1">
                  <a:solidFill>
                    <a:srgbClr val="FF0000"/>
                  </a:solidFill>
                </a:rPr>
                <a:t>Brain</a:t>
              </a:r>
            </a:p>
            <a:p>
              <a:pPr algn="ctr">
                <a:lnSpc>
                  <a:spcPct val="80000"/>
                </a:lnSpc>
              </a:pPr>
              <a:r>
                <a:rPr lang="en-US" sz="2500" b="1">
                  <a:solidFill>
                    <a:srgbClr val="FF0000"/>
                  </a:solidFill>
                </a:rPr>
                <a:t>Size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939782" y="221246"/>
            <a:ext cx="1592362" cy="2486464"/>
            <a:chOff x="7939782" y="264059"/>
            <a:chExt cx="1592362" cy="2486464"/>
          </a:xfrm>
        </p:grpSpPr>
        <p:pic>
          <p:nvPicPr>
            <p:cNvPr id="9" name="Picture 8" descr="Brain's Energy Needs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636" b="95273" l="71867" r="92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18" t="3030" r="7897" b="52871"/>
            <a:stretch/>
          </p:blipFill>
          <p:spPr>
            <a:xfrm>
              <a:off x="7984083" y="264059"/>
              <a:ext cx="1548061" cy="248646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8161287" y="1287336"/>
              <a:ext cx="107197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>
                  <a:solidFill>
                    <a:schemeClr val="bg1">
                      <a:lumMod val="95000"/>
                    </a:schemeClr>
                  </a:solidFill>
                </a:rPr>
                <a:t>20 %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39782" y="1798203"/>
              <a:ext cx="156372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3000"/>
                </a:lnSpc>
              </a:pPr>
              <a:r>
                <a:rPr lang="en-US" sz="2400" b="1">
                  <a:solidFill>
                    <a:srgbClr val="FF0000"/>
                  </a:solidFill>
                </a:rPr>
                <a:t>Brain's Energy </a:t>
              </a:r>
            </a:p>
            <a:p>
              <a:pPr algn="ctr">
                <a:lnSpc>
                  <a:spcPct val="73000"/>
                </a:lnSpc>
              </a:pPr>
              <a:r>
                <a:rPr lang="en-US" sz="2400" b="1">
                  <a:solidFill>
                    <a:srgbClr val="FF0000"/>
                  </a:solidFill>
                </a:rPr>
                <a:t>Needs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0" y="2937424"/>
            <a:ext cx="100584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0000" dist="20000" dir="5400000" sx="101000" sy="10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11"/>
          <p:cNvSpPr txBox="1"/>
          <p:nvPr/>
        </p:nvSpPr>
        <p:spPr>
          <a:xfrm>
            <a:off x="470642" y="3295609"/>
            <a:ext cx="4329958" cy="1139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de-DE" sz="2600" spc="200" dirty="0">
                <a:latin typeface="Arial" pitchFamily="34" charset="0"/>
                <a:cs typeface="Arial" pitchFamily="34" charset="0"/>
              </a:rPr>
              <a:t>Fast &amp; Efficient</a:t>
            </a:r>
          </a:p>
          <a:p>
            <a:pPr algn="ctr">
              <a:lnSpc>
                <a:spcPct val="85000"/>
              </a:lnSpc>
            </a:pPr>
            <a:r>
              <a:rPr lang="de-DE" sz="2600" spc="200" dirty="0">
                <a:latin typeface="Arial" pitchFamily="34" charset="0"/>
                <a:cs typeface="Arial" pitchFamily="34" charset="0"/>
              </a:rPr>
              <a:t>Neural Pathways</a:t>
            </a:r>
            <a:endParaRPr lang="de-DE" sz="2600" spc="2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de-DE" sz="2600" b="1" spc="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Our Habits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70642" y="6042690"/>
            <a:ext cx="4329957" cy="78249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600" spc="-30"/>
              <a:t>"Highways" in our brain. Takes little attention and energy.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40642" y="6046550"/>
            <a:ext cx="4317746" cy="78249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600" spc="-90"/>
              <a:t>Takes more attention</a:t>
            </a:r>
          </a:p>
          <a:p>
            <a:pPr algn="ctr">
              <a:lnSpc>
                <a:spcPct val="85000"/>
              </a:lnSpc>
            </a:pPr>
            <a:r>
              <a:rPr lang="en-US" sz="2600" spc="-90"/>
              <a:t>and energy, at first</a:t>
            </a:r>
          </a:p>
        </p:txBody>
      </p:sp>
      <p:sp>
        <p:nvSpPr>
          <p:cNvPr id="38" name="Textfeld 11"/>
          <p:cNvSpPr txBox="1"/>
          <p:nvPr/>
        </p:nvSpPr>
        <p:spPr>
          <a:xfrm>
            <a:off x="5240642" y="3299991"/>
            <a:ext cx="4329958" cy="1139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de-DE" sz="2600" spc="200" dirty="0">
                <a:latin typeface="Arial" pitchFamily="34" charset="0"/>
                <a:cs typeface="Arial" pitchFamily="34" charset="0"/>
              </a:rPr>
              <a:t>Slow and Inefficient</a:t>
            </a:r>
          </a:p>
          <a:p>
            <a:pPr algn="ctr">
              <a:lnSpc>
                <a:spcPct val="85000"/>
              </a:lnSpc>
            </a:pPr>
            <a:r>
              <a:rPr lang="de-DE" sz="2600" spc="200" dirty="0">
                <a:latin typeface="Arial" pitchFamily="34" charset="0"/>
                <a:cs typeface="Arial" pitchFamily="34" charset="0"/>
              </a:rPr>
              <a:t>Neural Pathways</a:t>
            </a:r>
            <a:endParaRPr lang="de-DE" sz="2600" spc="2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de-DE" sz="2600" b="1" spc="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New Ways</a:t>
            </a:r>
          </a:p>
        </p:txBody>
      </p:sp>
    </p:spTree>
    <p:extLst>
      <p:ext uri="{BB962C8B-B14F-4D97-AF65-F5344CB8AC3E}">
        <p14:creationId xmlns:p14="http://schemas.microsoft.com/office/powerpoint/2010/main" val="209215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7-03-02 at 6.19.36 AM.pn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88" y="1230621"/>
            <a:ext cx="2972683" cy="258494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DFC79ABD-BC42-5D46-AA3A-7F463D7E00F1}" type="slidenum">
              <a:rPr lang="en-US"/>
              <a:pPr/>
              <a:t>29</a:t>
            </a:fld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 rot="228312">
            <a:off x="2354921" y="3579921"/>
            <a:ext cx="2139687" cy="978142"/>
            <a:chOff x="4802789" y="4429229"/>
            <a:chExt cx="1916693" cy="876202"/>
          </a:xfrm>
        </p:grpSpPr>
        <p:sp>
          <p:nvSpPr>
            <p:cNvPr id="5" name="Freeform 4"/>
            <p:cNvSpPr/>
            <p:nvPr/>
          </p:nvSpPr>
          <p:spPr>
            <a:xfrm>
              <a:off x="4838700" y="4457700"/>
              <a:ext cx="1824567" cy="800100"/>
            </a:xfrm>
            <a:custGeom>
              <a:avLst/>
              <a:gdLst>
                <a:gd name="connsiteX0" fmla="*/ 21167 w 1824567"/>
                <a:gd name="connsiteY0" fmla="*/ 118533 h 800100"/>
                <a:gd name="connsiteX1" fmla="*/ 1507067 w 1824567"/>
                <a:gd name="connsiteY1" fmla="*/ 0 h 800100"/>
                <a:gd name="connsiteX2" fmla="*/ 1824567 w 1824567"/>
                <a:gd name="connsiteY2" fmla="*/ 563033 h 800100"/>
                <a:gd name="connsiteX3" fmla="*/ 0 w 1824567"/>
                <a:gd name="connsiteY3" fmla="*/ 800100 h 800100"/>
                <a:gd name="connsiteX4" fmla="*/ 21167 w 1824567"/>
                <a:gd name="connsiteY4" fmla="*/ 118533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4567" h="800100">
                  <a:moveTo>
                    <a:pt x="21167" y="118533"/>
                  </a:moveTo>
                  <a:lnTo>
                    <a:pt x="1507067" y="0"/>
                  </a:lnTo>
                  <a:lnTo>
                    <a:pt x="1824567" y="563033"/>
                  </a:lnTo>
                  <a:lnTo>
                    <a:pt x="0" y="800100"/>
                  </a:lnTo>
                  <a:lnTo>
                    <a:pt x="21167" y="1185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powerful.jpg"/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83429" y1="44063" x2="83429" y2="44063"/>
                          <a14:foregroundMark x1="77143" y1="51250" x2="77143" y2="51250"/>
                          <a14:foregroundMark x1="67143" y1="55625" x2="67143" y2="55625"/>
                          <a14:foregroundMark x1="62857" y1="55000" x2="62857" y2="55000"/>
                          <a14:foregroundMark x1="50714" y1="59375" x2="50714" y2="59375"/>
                          <a14:foregroundMark x1="41429" y1="57188" x2="41429" y2="57188"/>
                          <a14:foregroundMark x1="25857" y1="61563" x2="25857" y2="61563"/>
                          <a14:foregroundMark x1="9286" y1="58438" x2="9286" y2="584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02789" y="4429229"/>
              <a:ext cx="1916693" cy="876202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749757" y="4843657"/>
            <a:ext cx="8782447" cy="210003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600" b="1"/>
              <a:t>Trying to fight existing neural highways usually doesn't work.</a:t>
            </a:r>
            <a:endParaRPr lang="en-US" sz="2600" b="1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en-US" sz="1600" b="1"/>
          </a:p>
          <a:p>
            <a:pPr>
              <a:lnSpc>
                <a:spcPct val="80000"/>
              </a:lnSpc>
            </a:pPr>
            <a:r>
              <a:rPr lang="en-US" sz="2600" b="1">
                <a:solidFill>
                  <a:srgbClr val="FF0000"/>
                </a:solidFill>
              </a:rPr>
              <a:t>The learner will almost always automatically stick with or revert back to their old way of doing things. It's physiological.</a:t>
            </a:r>
          </a:p>
          <a:p>
            <a:pPr>
              <a:lnSpc>
                <a:spcPct val="80000"/>
              </a:lnSpc>
            </a:pPr>
            <a:endParaRPr lang="en-US" sz="1600" b="1"/>
          </a:p>
          <a:p>
            <a:pPr>
              <a:lnSpc>
                <a:spcPct val="80000"/>
              </a:lnSpc>
            </a:pPr>
            <a:r>
              <a:rPr lang="en-US" sz="2600" b="1"/>
              <a:t>We don't think and act a certain way because we lack information. We do so because it's a habit.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372311"/>
            <a:ext cx="10058400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YOU CAN'T WIN THIS WAY</a:t>
            </a:r>
          </a:p>
        </p:txBody>
      </p:sp>
      <p:pic>
        <p:nvPicPr>
          <p:cNvPr id="36" name="Picture 35" descr="winner-retro-emblem-vector-clip-art-34881492.jpg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615" y1="22734" x2="35615" y2="22734"/>
                        <a14:foregroundMark x1="42000" y1="21223" x2="42000" y2="21223"/>
                        <a14:foregroundMark x1="48077" y1="19137" x2="48077" y2="19137"/>
                        <a14:foregroundMark x1="54000" y1="18345" x2="54000" y2="18345"/>
                        <a14:foregroundMark x1="59923" y1="20000" x2="59923" y2="20000"/>
                        <a14:foregroundMark x1="66154" y1="21942" x2="66154" y2="21942"/>
                        <a14:foregroundMark x1="57385" y1="64820" x2="57385" y2="64820"/>
                        <a14:foregroundMark x1="21923" y1="48921" x2="21923" y2="48921"/>
                        <a14:foregroundMark x1="27923" y1="27554" x2="27923" y2="27554"/>
                        <a14:foregroundMark x1="27385" y1="31295" x2="27385" y2="31295"/>
                        <a14:foregroundMark x1="24538" y1="33957" x2="24538" y2="33957"/>
                        <a14:foregroundMark x1="23231" y1="36547" x2="23231" y2="36547"/>
                        <a14:foregroundMark x1="22462" y1="39640" x2="22462" y2="39640"/>
                        <a14:foregroundMark x1="25154" y1="58129" x2="25154" y2="58129"/>
                        <a14:foregroundMark x1="22923" y1="51655" x2="22923" y2="51655"/>
                        <a14:foregroundMark x1="24077" y1="54317" x2="24077" y2="54317"/>
                        <a14:foregroundMark x1="26615" y1="60072" x2="26615" y2="60072"/>
                        <a14:foregroundMark x1="28538" y1="62878" x2="28538" y2="62878"/>
                        <a14:foregroundMark x1="30923" y1="65108" x2="30923" y2="65108"/>
                        <a14:foregroundMark x1="33692" y1="67410" x2="33692" y2="67410"/>
                        <a14:foregroundMark x1="36385" y1="69928" x2="36385" y2="69928"/>
                        <a14:foregroundMark x1="39077" y1="71295" x2="39077" y2="71295"/>
                        <a14:foregroundMark x1="41692" y1="71583" x2="41692" y2="71583"/>
                        <a14:foregroundMark x1="44692" y1="71871" x2="44692" y2="71871"/>
                        <a14:foregroundMark x1="58000" y1="71583" x2="58000" y2="71583"/>
                        <a14:foregroundMark x1="72615" y1="27986" x2="72615" y2="27986"/>
                        <a14:foregroundMark x1="76308" y1="29928" x2="76308" y2="29928"/>
                        <a14:foregroundMark x1="76923" y1="33813" x2="76923" y2="33813"/>
                        <a14:foregroundMark x1="79154" y1="36187" x2="79154" y2="36187"/>
                        <a14:foregroundMark x1="80462" y1="39209" x2="80462" y2="39209"/>
                        <a14:foregroundMark x1="81769" y1="42662" x2="81769" y2="42662"/>
                        <a14:foregroundMark x1="79846" y1="52878" x2="79846" y2="52878"/>
                        <a14:foregroundMark x1="80154" y1="55971" x2="80154" y2="55971"/>
                        <a14:foregroundMark x1="78231" y1="59281" x2="78231" y2="59281"/>
                        <a14:foregroundMark x1="76308" y1="62734" x2="76308" y2="62734"/>
                        <a14:foregroundMark x1="74077" y1="65468" x2="74077" y2="65468"/>
                        <a14:foregroundMark x1="71923" y1="67842" x2="71923" y2="67842"/>
                        <a14:foregroundMark x1="69231" y1="69928" x2="69231" y2="69928"/>
                        <a14:foregroundMark x1="66538" y1="72014" x2="66538" y2="72014"/>
                        <a14:foregroundMark x1="63000" y1="73525" x2="63000" y2="73525"/>
                      </a14:backgroundRemoval>
                    </a14:imgEffect>
                    <a14:imgEffect>
                      <a14:sharpenSoften amount="26000"/>
                    </a14:imgEffect>
                    <a14:imgEffect>
                      <a14:colorTemperature colorTemp="8130"/>
                    </a14:imgEffect>
                    <a14:imgEffect>
                      <a14:saturation sat="174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12530" r="15385" b="19724"/>
          <a:stretch/>
        </p:blipFill>
        <p:spPr>
          <a:xfrm rot="21114705">
            <a:off x="790357" y="1309066"/>
            <a:ext cx="1423235" cy="148912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5148140" y="947495"/>
            <a:ext cx="734678" cy="739800"/>
          </a:xfrm>
          <a:prstGeom prst="straightConnector1">
            <a:avLst/>
          </a:prstGeom>
          <a:ln w="7937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515478" y="1300968"/>
            <a:ext cx="3163483" cy="3099270"/>
            <a:chOff x="5515479" y="1300968"/>
            <a:chExt cx="2780995" cy="2724546"/>
          </a:xfrm>
        </p:grpSpPr>
        <p:pic>
          <p:nvPicPr>
            <p:cNvPr id="10" name="Picture 9" descr="bigstock-Business-Flat-Icon-63601009_2.jpg"/>
            <p:cNvPicPr>
              <a:picLocks noChangeAspect="1"/>
            </p:cNvPicPr>
            <p:nvPr/>
          </p:nvPicPr>
          <p:blipFill rotWithShape="1">
            <a:blip r:embed="rId8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7000" b="85400" l="15300" r="84600">
                          <a14:foregroundMark x1="30100" y1="64600" x2="30100" y2="64600"/>
                          <a14:foregroundMark x1="51600" y1="64300" x2="51600" y2="64300"/>
                          <a14:foregroundMark x1="69100" y1="64600" x2="69100" y2="64600"/>
                          <a14:foregroundMark x1="70300" y1="74600" x2="70300" y2="74600"/>
                          <a14:foregroundMark x1="52300" y1="74800" x2="52300" y2="74800"/>
                          <a14:foregroundMark x1="32100" y1="73800" x2="32100" y2="73800"/>
                          <a14:foregroundMark x1="33000" y1="27600" x2="33000" y2="27600"/>
                          <a14:foregroundMark x1="33000" y1="23700" x2="33000" y2="23700"/>
                          <a14:foregroundMark x1="37200" y1="56500" x2="37200" y2="56500"/>
                        </a14:backgroundRemoval>
                      </a14:imgEffect>
                      <a14:imgEffect>
                        <a14:sharpenSoften amount="-7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0" t="18066" r="17376" b="17906"/>
            <a:stretch/>
          </p:blipFill>
          <p:spPr>
            <a:xfrm>
              <a:off x="5515479" y="1300968"/>
              <a:ext cx="2780995" cy="2724546"/>
            </a:xfrm>
            <a:prstGeom prst="rect">
              <a:avLst/>
            </a:prstGeom>
          </p:spPr>
        </p:pic>
        <p:pic>
          <p:nvPicPr>
            <p:cNvPr id="12" name="Picture 11" descr="bigstock-Business-Flat-Icon-63601009_2.jpg"/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7000" b="85400" l="15300" r="84600">
                          <a14:foregroundMark x1="30100" y1="64600" x2="30100" y2="64600"/>
                          <a14:foregroundMark x1="51600" y1="64300" x2="51600" y2="64300"/>
                          <a14:foregroundMark x1="69100" y1="64600" x2="69100" y2="64600"/>
                          <a14:foregroundMark x1="70300" y1="74600" x2="70300" y2="74600"/>
                          <a14:foregroundMark x1="52300" y1="74800" x2="52300" y2="74800"/>
                          <a14:foregroundMark x1="32100" y1="73800" x2="32100" y2="73800"/>
                          <a14:foregroundMark x1="33000" y1="27600" x2="33000" y2="27600"/>
                          <a14:foregroundMark x1="33000" y1="23700" x2="33000" y2="23700"/>
                          <a14:foregroundMark x1="37200" y1="56500" x2="37200" y2="56500"/>
                        </a14:backgroundRemoval>
                      </a14:imgEffect>
                      <a14:imgEffect>
                        <a14:sharpenSoften amount="-7000"/>
                      </a14:imgEffect>
                      <a14:imgEffect>
                        <a14:colorTemperature colorTemp="7696"/>
                      </a14:imgEffect>
                      <a14:imgEffect>
                        <a14:brightnessContrast contras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6" t="19764" r="54108" b="45211"/>
            <a:stretch/>
          </p:blipFill>
          <p:spPr>
            <a:xfrm>
              <a:off x="5876465" y="1368462"/>
              <a:ext cx="866495" cy="150876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 rot="20152169">
            <a:off x="6804677" y="1616067"/>
            <a:ext cx="1523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397683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94377"/>
            <a:ext cx="10058400" cy="76940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600" b="1">
                <a:ln>
                  <a:solidFill>
                    <a:schemeClr val="tx1"/>
                  </a:solidFill>
                </a:ln>
                <a:solidFill>
                  <a:schemeClr val="tx2"/>
                </a:solidFill>
              </a:rPr>
              <a:t>  WHAT IS TOYOTA DOING?</a:t>
            </a:r>
            <a:endParaRPr lang="en-US" sz="4600">
              <a:ln>
                <a:solidFill>
                  <a:schemeClr val="tx1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144" y="2063457"/>
            <a:ext cx="7016954" cy="237744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spcCol="0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988481"/>
            <a:ext cx="10058400" cy="89662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/>
              <a:t>We studied Toyota</a:t>
            </a:r>
          </a:p>
          <a:p>
            <a:pPr algn="ctr">
              <a:lnSpc>
                <a:spcPct val="80000"/>
              </a:lnSpc>
            </a:pPr>
            <a:r>
              <a:rPr lang="en-US" sz="3200" b="1"/>
              <a:t>because of their enduring success as a company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3034" y="2590821"/>
            <a:ext cx="6672093" cy="172967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marL="365760" indent="-502920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2400" b="1" i="1"/>
              <a:t>What are the unseen managerial routines and thinking that lie behind Toyota’s success with continuous improvement and adaptation?</a:t>
            </a:r>
          </a:p>
          <a:p>
            <a:pPr marL="365760" indent="-502920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</a:pPr>
            <a:endParaRPr lang="en-US" sz="1200" b="1" i="1"/>
          </a:p>
          <a:p>
            <a:pPr marL="365760" indent="-502920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2400" b="1" i="1"/>
              <a:t>How can other companies develop similar routines and thinking in their organizations?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144" y="2154071"/>
            <a:ext cx="7016954" cy="45137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rgbClr val="FF0000"/>
                </a:solidFill>
              </a:rPr>
              <a:t>The TK Research Questions </a:t>
            </a:r>
            <a:r>
              <a:rPr lang="en-US" sz="2800">
                <a:solidFill>
                  <a:srgbClr val="FF0000"/>
                </a:solidFill>
              </a:rPr>
              <a:t>(2004 – 2009)</a:t>
            </a:r>
          </a:p>
        </p:txBody>
      </p:sp>
      <p:pic>
        <p:nvPicPr>
          <p:cNvPr id="16" name="Picture 15" descr="depositphotos_113837784-Scribble-circle-font-hand-drawn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1" t="6572" r="62521" b="72144"/>
          <a:stretch/>
        </p:blipFill>
        <p:spPr>
          <a:xfrm>
            <a:off x="903709" y="247403"/>
            <a:ext cx="1051311" cy="1078992"/>
          </a:xfrm>
          <a:prstGeom prst="rect">
            <a:avLst/>
          </a:prstGeom>
        </p:spPr>
      </p:pic>
      <p:pic>
        <p:nvPicPr>
          <p:cNvPr id="2" name="Picture 1" descr="What-did-u-learn-today.jpg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7" t="6078" b="5359"/>
          <a:stretch/>
        </p:blipFill>
        <p:spPr>
          <a:xfrm>
            <a:off x="2930958" y="4626712"/>
            <a:ext cx="4152213" cy="2504601"/>
          </a:xfrm>
          <a:prstGeom prst="rect">
            <a:avLst/>
          </a:prstGeom>
        </p:spPr>
      </p:pic>
      <p:pic>
        <p:nvPicPr>
          <p:cNvPr id="11" name="Picture 10" descr="Sleuth.jpg"/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92" flipH="1">
            <a:off x="7730434" y="2349833"/>
            <a:ext cx="2023177" cy="1654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9359" y="6208953"/>
            <a:ext cx="2088312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200" i="1" spc="100">
                <a:solidFill>
                  <a:schemeClr val="bg1"/>
                </a:solidFill>
              </a:rPr>
              <a:t>What did we learn?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EB8DD0E6-2FA0-5D48-83CE-0941DE7BE754}" type="slidenum">
              <a:rPr lang="en-US"/>
              <a:pPr/>
              <a:t>3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08273" y="5720684"/>
            <a:ext cx="20883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chemeClr val="bg1"/>
                </a:solidFill>
              </a:rPr>
              <a:t>TK Findings</a:t>
            </a:r>
          </a:p>
        </p:txBody>
      </p:sp>
    </p:spTree>
    <p:extLst>
      <p:ext uri="{BB962C8B-B14F-4D97-AF65-F5344CB8AC3E}">
        <p14:creationId xmlns:p14="http://schemas.microsoft.com/office/powerpoint/2010/main" val="10323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02 at 9.36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4" y="4281333"/>
            <a:ext cx="3054763" cy="2654291"/>
          </a:xfrm>
          <a:prstGeom prst="rect">
            <a:avLst/>
          </a:prstGeom>
        </p:spPr>
      </p:pic>
      <p:pic>
        <p:nvPicPr>
          <p:cNvPr id="10" name="Picture 9" descr="Screen shot 2017-03-02 at 6.19.36 AM.png"/>
          <p:cNvPicPr>
            <a:picLocks noChangeAspect="1"/>
          </p:cNvPicPr>
          <p:nvPr/>
        </p:nvPicPr>
        <p:blipFill>
          <a:blip r:embed="rId4">
            <a:grayscl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98" y="1510010"/>
            <a:ext cx="2972683" cy="258494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DFC79ABD-BC42-5D46-AA3A-7F463D7E00F1}" type="slidenum">
              <a:rPr lang="en-US"/>
              <a:pPr/>
              <a:t>30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316404"/>
            <a:ext cx="9946514" cy="109770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DON'T TRY TO FIGHT EXISTING NEURAL HIGHWAYS, BUILD NEW ONES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08020" y="5979413"/>
            <a:ext cx="4291910" cy="75658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800" b="1" dirty="0">
                <a:solidFill>
                  <a:srgbClr val="FF0000"/>
                </a:solidFill>
              </a:rPr>
              <a:t>Grow new thinking, that eventually replaces the old</a:t>
            </a:r>
            <a:endParaRPr lang="en-US" sz="2800" b="1" spc="-2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99190" y="4394693"/>
            <a:ext cx="5500739" cy="152987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800" b="1"/>
              <a:t>What can work: Deliberately practicing a new routine.</a:t>
            </a:r>
          </a:p>
          <a:p>
            <a:pPr>
              <a:lnSpc>
                <a:spcPct val="75000"/>
              </a:lnSpc>
            </a:pPr>
            <a:endParaRPr lang="en-US" sz="1100" b="1">
              <a:solidFill>
                <a:srgbClr val="000000"/>
              </a:solidFill>
            </a:endParaRPr>
          </a:p>
          <a:p>
            <a:pPr>
              <a:lnSpc>
                <a:spcPct val="75000"/>
              </a:lnSpc>
            </a:pPr>
            <a:r>
              <a:rPr lang="en-US" sz="2800" b="1">
                <a:solidFill>
                  <a:srgbClr val="000000"/>
                </a:solidFill>
              </a:rPr>
              <a:t>Focus on developing new neural pathways, i.e. building </a:t>
            </a:r>
            <a:r>
              <a:rPr lang="en-US" sz="2800" b="1" u="sng">
                <a:solidFill>
                  <a:srgbClr val="000000"/>
                </a:solidFill>
              </a:rPr>
              <a:t>new</a:t>
            </a:r>
            <a:r>
              <a:rPr lang="en-US" sz="2800" b="1">
                <a:solidFill>
                  <a:srgbClr val="000000"/>
                </a:solidFill>
              </a:rPr>
              <a:t> habits.</a:t>
            </a:r>
          </a:p>
        </p:txBody>
      </p:sp>
      <p:pic>
        <p:nvPicPr>
          <p:cNvPr id="32" name="Picture 31" descr="LTK4qnjT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342">
            <a:off x="4328791" y="5853571"/>
            <a:ext cx="992382" cy="992382"/>
          </a:xfrm>
          <a:prstGeom prst="rect">
            <a:avLst/>
          </a:prstGeom>
        </p:spPr>
      </p:pic>
      <p:pic>
        <p:nvPicPr>
          <p:cNvPr id="5" name="Picture 4" descr="work-in-progres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0232" y="2316061"/>
            <a:ext cx="2368571" cy="207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70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42273" y="1732690"/>
            <a:ext cx="6708479" cy="4944631"/>
            <a:chOff x="1244600" y="1443907"/>
            <a:chExt cx="7556500" cy="5717367"/>
          </a:xfrm>
        </p:grpSpPr>
        <p:pic>
          <p:nvPicPr>
            <p:cNvPr id="5" name="Picture 4" descr="free-vector-tv-icon_101827_TV_icon.png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" t="13234" r="4738" b="11602"/>
            <a:stretch/>
          </p:blipFill>
          <p:spPr>
            <a:xfrm>
              <a:off x="1244600" y="1443907"/>
              <a:ext cx="7556500" cy="5717367"/>
            </a:xfrm>
            <a:prstGeom prst="rect">
              <a:avLst/>
            </a:prstGeom>
          </p:spPr>
        </p:pic>
        <p:pic>
          <p:nvPicPr>
            <p:cNvPr id="6" name="Picture 5" descr="Screen shot 2013-11-28 at 9.09.38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0" r="6919" b="10481"/>
            <a:stretch/>
          </p:blipFill>
          <p:spPr>
            <a:xfrm>
              <a:off x="1739706" y="1882505"/>
              <a:ext cx="6605913" cy="3836063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0" y="479349"/>
            <a:ext cx="10058399" cy="98484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spc="-20"/>
              <a:t>HOW WE ACQUIRE NEW SKILLS &amp; MINDSET  </a:t>
            </a:r>
          </a:p>
          <a:p>
            <a:pPr algn="ctr">
              <a:lnSpc>
                <a:spcPct val="110000"/>
              </a:lnSpc>
            </a:pPr>
            <a:r>
              <a:rPr lang="en-US" sz="2400"/>
              <a:t>(2 minutes)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4D1E6-34D6-5C4C-A7E3-AB2F6F87675C}" type="slidenum">
              <a:rPr lang="en-US"/>
              <a:pPr/>
              <a:t>31</a:t>
            </a:fld>
            <a:endParaRPr lang="en-US"/>
          </a:p>
        </p:txBody>
      </p:sp>
      <p:pic>
        <p:nvPicPr>
          <p:cNvPr id="7" name="Picture 6" descr="Video-Ic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427" y="1001147"/>
            <a:ext cx="571992" cy="59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32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Stock_000032612788Medium.jpg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" r="10125" b="11619"/>
          <a:stretch/>
        </p:blipFill>
        <p:spPr>
          <a:xfrm rot="21052328" flipH="1">
            <a:off x="4867694" y="5272398"/>
            <a:ext cx="2719345" cy="1646181"/>
          </a:xfrm>
          <a:prstGeom prst="rect">
            <a:avLst/>
          </a:prstGeom>
        </p:spPr>
      </p:pic>
      <p:pic>
        <p:nvPicPr>
          <p:cNvPr id="24" name="Picture 23" descr="8i65eApMT.png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3952" flipH="1">
            <a:off x="4466059" y="2491716"/>
            <a:ext cx="4479718" cy="19558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1254D1E6-34D6-5C4C-A7E3-AB2F6F87675C}" type="slidenum">
              <a:rPr lang="en-US"/>
              <a:pPr/>
              <a:t>32</a:t>
            </a:fld>
            <a:endParaRPr lang="en-US"/>
          </a:p>
        </p:txBody>
      </p:sp>
      <p:pic>
        <p:nvPicPr>
          <p:cNvPr id="19" name="Picture 18" descr="Starter Kata Logo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22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10" t="29168" r="19363" b="55183"/>
          <a:stretch/>
        </p:blipFill>
        <p:spPr>
          <a:xfrm>
            <a:off x="6480071" y="5825311"/>
            <a:ext cx="2370318" cy="122392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353153"/>
            <a:ext cx="9946514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THIS IS WHERE </a:t>
            </a:r>
            <a:r>
              <a:rPr lang="en-US" sz="4000" b="1">
                <a:solidFill>
                  <a:srgbClr val="FF0000"/>
                </a:solidFill>
              </a:rPr>
              <a:t>KATA</a:t>
            </a:r>
            <a:r>
              <a:rPr lang="en-US" sz="4000" b="1"/>
              <a:t> COME IN</a:t>
            </a:r>
          </a:p>
        </p:txBody>
      </p:sp>
      <p:sp>
        <p:nvSpPr>
          <p:cNvPr id="5" name="Oval 4"/>
          <p:cNvSpPr/>
          <p:nvPr/>
        </p:nvSpPr>
        <p:spPr>
          <a:xfrm>
            <a:off x="5980770" y="5394477"/>
            <a:ext cx="3365926" cy="2097853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3935" y="5790901"/>
            <a:ext cx="5088648" cy="1251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200" b="1"/>
              <a:t>It's not just repetition:</a:t>
            </a:r>
          </a:p>
          <a:p>
            <a:pPr>
              <a:lnSpc>
                <a:spcPct val="85000"/>
              </a:lnSpc>
            </a:pPr>
            <a:r>
              <a:rPr lang="en-US" sz="2200" b="1"/>
              <a:t>- Practice the right pattern,</a:t>
            </a:r>
          </a:p>
          <a:p>
            <a:pPr>
              <a:lnSpc>
                <a:spcPct val="85000"/>
              </a:lnSpc>
            </a:pPr>
            <a:r>
              <a:rPr lang="en-US" sz="2200" b="1"/>
              <a:t>   i.e. </a:t>
            </a:r>
            <a:r>
              <a:rPr lang="en-US" sz="2200" b="1">
                <a:solidFill>
                  <a:srgbClr val="FF0000"/>
                </a:solidFill>
              </a:rPr>
              <a:t>correct errors</a:t>
            </a:r>
            <a:r>
              <a:rPr lang="en-US" sz="2200" b="1">
                <a:solidFill>
                  <a:srgbClr val="000000"/>
                </a:solidFill>
              </a:rPr>
              <a:t> (need a coach).</a:t>
            </a:r>
          </a:p>
          <a:p>
            <a:pPr>
              <a:lnSpc>
                <a:spcPct val="85000"/>
              </a:lnSpc>
            </a:pPr>
            <a:r>
              <a:rPr lang="en-US" sz="2200" b="1">
                <a:solidFill>
                  <a:srgbClr val="000000"/>
                </a:solidFill>
              </a:rPr>
              <a:t>- Takes some positive </a:t>
            </a:r>
            <a:r>
              <a:rPr lang="en-US" sz="2200" b="1">
                <a:solidFill>
                  <a:srgbClr val="FF0000"/>
                </a:solidFill>
              </a:rPr>
              <a:t>emotions</a:t>
            </a:r>
            <a:r>
              <a:rPr lang="en-US" sz="2200" b="1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" name="Picture 5" descr="Screen shot 2017-02-17 at 1.20.27 PM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79" y="5549229"/>
            <a:ext cx="1467025" cy="15179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01764" y="4687143"/>
            <a:ext cx="2921000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700" spc="-50">
                <a:solidFill>
                  <a:srgbClr val="000000"/>
                </a:solidFill>
              </a:rPr>
              <a:t>More Scientific</a:t>
            </a:r>
          </a:p>
          <a:p>
            <a:pPr algn="ctr">
              <a:lnSpc>
                <a:spcPct val="75000"/>
              </a:lnSpc>
            </a:pPr>
            <a:r>
              <a:rPr lang="en-US" sz="4200" b="1" spc="-50">
                <a:solidFill>
                  <a:srgbClr val="000000"/>
                </a:solidFill>
              </a:rPr>
              <a:t>BEHAVIOR</a:t>
            </a:r>
          </a:p>
        </p:txBody>
      </p:sp>
      <p:pic>
        <p:nvPicPr>
          <p:cNvPr id="21" name="Picture 20" descr="TK_LOGO_FINAL_BLA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966" y="2085469"/>
            <a:ext cx="2543494" cy="25434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86803" y="1272724"/>
            <a:ext cx="292100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700" spc="-50">
                <a:solidFill>
                  <a:srgbClr val="000000"/>
                </a:solidFill>
              </a:rPr>
              <a:t>More Scientific</a:t>
            </a:r>
          </a:p>
          <a:p>
            <a:pPr algn="ctr">
              <a:lnSpc>
                <a:spcPct val="75000"/>
              </a:lnSpc>
            </a:pPr>
            <a:r>
              <a:rPr lang="en-US" sz="4200" b="1" spc="-50">
                <a:solidFill>
                  <a:srgbClr val="000000"/>
                </a:solidFill>
              </a:rPr>
              <a:t>MINDSET</a:t>
            </a:r>
          </a:p>
        </p:txBody>
      </p:sp>
      <p:pic>
        <p:nvPicPr>
          <p:cNvPr id="23" name="Picture 22" descr="8i65eApMT.png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6051" flipV="1">
            <a:off x="957542" y="2346169"/>
            <a:ext cx="4479718" cy="195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34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Manga-figure-in-action-poses.png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" t="1853" r="65836" b="10581"/>
          <a:stretch/>
        </p:blipFill>
        <p:spPr>
          <a:xfrm>
            <a:off x="7734306" y="5082237"/>
            <a:ext cx="1091592" cy="165285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33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146335"/>
            <a:ext cx="10058400" cy="65655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/>
              <a:t>STARTER KATA</a:t>
            </a:r>
            <a:endParaRPr lang="en-US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964766" y="3479465"/>
            <a:ext cx="111304" cy="1649102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319854" y="3464707"/>
            <a:ext cx="167640" cy="187113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660974" y="3378470"/>
            <a:ext cx="45681" cy="173230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8280104" y="3464705"/>
            <a:ext cx="1392" cy="1660342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58760" y="5222472"/>
            <a:ext cx="2832710" cy="1396504"/>
          </a:xfrm>
          <a:prstGeom prst="rect">
            <a:avLst/>
          </a:prstGeom>
          <a:noFill/>
        </p:spPr>
        <p:txBody>
          <a:bodyPr wrap="square" lIns="101823" tIns="50911" rIns="101823" bIns="50911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600" b="1">
                <a:solidFill>
                  <a:srgbClr val="FF0000"/>
                </a:solidFill>
                <a:latin typeface="Helvetica"/>
                <a:cs typeface="Helvetica"/>
              </a:rPr>
              <a:t>STARTER KATA</a:t>
            </a:r>
            <a:r>
              <a:rPr lang="en-US" sz="2600" b="1">
                <a:latin typeface="Helvetica"/>
                <a:cs typeface="Helvetica"/>
              </a:rPr>
              <a:t> to begin to operationalize the IK pattern</a:t>
            </a:r>
            <a:endParaRPr lang="en-US" sz="260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1" name="Picture 50" descr="Manga-figure-in-action-poses-2.png"/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3" r="54876" b="48718"/>
          <a:stretch/>
        </p:blipFill>
        <p:spPr>
          <a:xfrm>
            <a:off x="3245938" y="5114743"/>
            <a:ext cx="1566385" cy="1652852"/>
          </a:xfrm>
          <a:prstGeom prst="rect">
            <a:avLst/>
          </a:prstGeom>
        </p:spPr>
      </p:pic>
      <p:pic>
        <p:nvPicPr>
          <p:cNvPr id="53" name="Picture 52" descr="Manga-figure-in-action-poses.png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65" t="15196" r="33868" b="17665"/>
          <a:stretch/>
        </p:blipFill>
        <p:spPr>
          <a:xfrm>
            <a:off x="5065098" y="5391588"/>
            <a:ext cx="891101" cy="1336759"/>
          </a:xfrm>
          <a:prstGeom prst="rect">
            <a:avLst/>
          </a:prstGeom>
        </p:spPr>
      </p:pic>
      <p:pic>
        <p:nvPicPr>
          <p:cNvPr id="92" name="Picture 91" descr="Manga-figure-in-action-poses.png"/>
          <p:cNvPicPr>
            <a:picLocks noChangeAspect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38" r="1772" b="2977"/>
          <a:stretch/>
        </p:blipFill>
        <p:spPr>
          <a:xfrm>
            <a:off x="6371377" y="5110062"/>
            <a:ext cx="841861" cy="1658112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1343362" y="3137890"/>
            <a:ext cx="1615968" cy="829682"/>
          </a:xfrm>
          <a:prstGeom prst="rect">
            <a:avLst/>
          </a:prstGeom>
          <a:noFill/>
        </p:spPr>
        <p:txBody>
          <a:bodyPr wrap="square" lIns="101823" tIns="50911" rIns="101823" bIns="50911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600" b="1">
                <a:latin typeface="Helvetica"/>
                <a:cs typeface="Helvetica"/>
              </a:rPr>
              <a:t>The IK</a:t>
            </a:r>
          </a:p>
          <a:p>
            <a:pPr algn="r">
              <a:lnSpc>
                <a:spcPct val="90000"/>
              </a:lnSpc>
            </a:pPr>
            <a:r>
              <a:rPr lang="en-US" sz="2600" b="1">
                <a:latin typeface="Helvetica"/>
                <a:cs typeface="Helvetica"/>
              </a:rPr>
              <a:t>Model</a:t>
            </a:r>
            <a:endParaRPr lang="en-US" sz="2800"/>
          </a:p>
        </p:txBody>
      </p:sp>
      <p:sp>
        <p:nvSpPr>
          <p:cNvPr id="94" name="Rectangle 93"/>
          <p:cNvSpPr/>
          <p:nvPr/>
        </p:nvSpPr>
        <p:spPr>
          <a:xfrm>
            <a:off x="3080805" y="2412981"/>
            <a:ext cx="6163947" cy="446097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23" tIns="50911" rIns="101823" bIns="50911" rtlCol="0" anchor="ctr"/>
          <a:lstStyle/>
          <a:p>
            <a:pPr algn="ctr"/>
            <a:endParaRPr lang="en-US"/>
          </a:p>
        </p:txBody>
      </p:sp>
      <p:pic>
        <p:nvPicPr>
          <p:cNvPr id="95" name="Picture 94" descr="Screen shot 2015-04-23 at 6.09.27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61" y="2467097"/>
            <a:ext cx="5762321" cy="19246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8249" y="778475"/>
            <a:ext cx="9121726" cy="1462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600" b="1"/>
              <a:t>There are </a:t>
            </a:r>
            <a:r>
              <a:rPr lang="en-US" sz="2600" b="1">
                <a:solidFill>
                  <a:srgbClr val="FF0000"/>
                </a:solidFill>
              </a:rPr>
              <a:t>simple practice routines</a:t>
            </a:r>
            <a:r>
              <a:rPr lang="en-US" sz="2600" b="1"/>
              <a:t> for each step of the IK model, to learn </a:t>
            </a:r>
            <a:r>
              <a:rPr lang="en-US" sz="2600" b="1">
                <a:solidFill>
                  <a:srgbClr val="FF0000"/>
                </a:solidFill>
              </a:rPr>
              <a:t>fundamental skills</a:t>
            </a:r>
            <a:r>
              <a:rPr lang="en-US" sz="2600" b="1"/>
              <a:t>. They're a starting point for any individual, team or organization who would like to develop a scientific-thinking mindset and approach.</a:t>
            </a:r>
          </a:p>
        </p:txBody>
      </p:sp>
      <p:pic>
        <p:nvPicPr>
          <p:cNvPr id="20" name="Picture 19" descr="LTK4qnjT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342">
            <a:off x="8739022" y="5457170"/>
            <a:ext cx="992382" cy="99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1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4D1E6-34D6-5C4C-A7E3-AB2F6F87675C}" type="slidenum">
              <a:rPr lang="en-US"/>
              <a:pPr/>
              <a:t>34</a:t>
            </a:fld>
            <a:endParaRPr lang="en-US"/>
          </a:p>
        </p:txBody>
      </p:sp>
      <p:pic>
        <p:nvPicPr>
          <p:cNvPr id="2" name="Picture 1" descr="Begi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27" y="1338024"/>
            <a:ext cx="2254437" cy="37137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3612" y="1233545"/>
            <a:ext cx="6112981" cy="114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/>
              <a:t>They're building-block practice routines that help you learn fundamentals and adopt new ways of acting and thinking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80926"/>
            <a:ext cx="10058400" cy="65655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/>
              <a:t>STARTER KATA = AIDS FOR FIRST PRACTICE</a:t>
            </a:r>
            <a:endParaRPr lang="en-US"/>
          </a:p>
        </p:txBody>
      </p:sp>
      <p:pic>
        <p:nvPicPr>
          <p:cNvPr id="8" name="Picture 7" descr="g-chord-for-acoustic-guitar.jpg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65" y="2534092"/>
            <a:ext cx="3116451" cy="2326761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pic>
        <p:nvPicPr>
          <p:cNvPr id="9" name="Picture 8" descr="dance_step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05" y="2534098"/>
            <a:ext cx="2031458" cy="2464636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403961" y="5349784"/>
            <a:ext cx="7543185" cy="1607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39">
              <a:lnSpc>
                <a:spcPct val="80000"/>
              </a:lnSpc>
              <a:defRPr/>
            </a:pPr>
            <a:r>
              <a:rPr lang="en-US" sz="2600" b="1"/>
              <a:t>• Not a problem-solving method. They're practice</a:t>
            </a:r>
          </a:p>
          <a:p>
            <a:pPr defTabSz="457039">
              <a:lnSpc>
                <a:spcPct val="80000"/>
              </a:lnSpc>
              <a:defRPr/>
            </a:pPr>
            <a:r>
              <a:rPr lang="en-US" sz="2600" b="1"/>
              <a:t>   routines to make you a better problem solver.</a:t>
            </a:r>
          </a:p>
          <a:p>
            <a:pPr defTabSz="457039">
              <a:lnSpc>
                <a:spcPct val="80000"/>
              </a:lnSpc>
              <a:defRPr/>
            </a:pPr>
            <a:endParaRPr lang="en-US" sz="800" b="1"/>
          </a:p>
          <a:p>
            <a:pPr defTabSz="457039">
              <a:lnSpc>
                <a:spcPct val="80000"/>
              </a:lnSpc>
              <a:defRPr/>
            </a:pPr>
            <a:r>
              <a:rPr lang="en-US" sz="2600" b="1"/>
              <a:t>• Doesn't replace improvement methods you have.</a:t>
            </a:r>
          </a:p>
          <a:p>
            <a:pPr defTabSz="457039">
              <a:lnSpc>
                <a:spcPct val="80000"/>
              </a:lnSpc>
              <a:defRPr/>
            </a:pPr>
            <a:endParaRPr lang="en-US" sz="800" b="1"/>
          </a:p>
          <a:p>
            <a:pPr defTabSz="457039">
              <a:lnSpc>
                <a:spcPct val="80000"/>
              </a:lnSpc>
              <a:defRPr/>
            </a:pPr>
            <a:r>
              <a:rPr lang="en-US" sz="2600" b="1"/>
              <a:t>• Can't </a:t>
            </a:r>
            <a:r>
              <a:rPr lang="en-US" sz="2600" b="1" i="1"/>
              <a:t>implement</a:t>
            </a:r>
            <a:r>
              <a:rPr lang="en-US" sz="2600" b="1"/>
              <a:t> Kata, you can only practice them.</a:t>
            </a:r>
          </a:p>
        </p:txBody>
      </p:sp>
    </p:spTree>
    <p:extLst>
      <p:ext uri="{BB962C8B-B14F-4D97-AF65-F5344CB8AC3E}">
        <p14:creationId xmlns:p14="http://schemas.microsoft.com/office/powerpoint/2010/main" val="228869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35</a:t>
            </a:fld>
            <a:endParaRPr lang="en-US"/>
          </a:p>
        </p:txBody>
      </p:sp>
      <p:pic>
        <p:nvPicPr>
          <p:cNvPr id="5" name="Picture 4" descr="free-vector-tv-icon_101827_TV_icon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13234" r="4738" b="11602"/>
          <a:stretch/>
        </p:blipFill>
        <p:spPr>
          <a:xfrm>
            <a:off x="1534955" y="1670157"/>
            <a:ext cx="6854884" cy="52253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43797"/>
            <a:ext cx="10058399" cy="123107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DON'T START WITH A 20-MILE RUN!</a:t>
            </a:r>
            <a:r>
              <a:rPr lang="en-US" sz="6000" b="1" spc="-20"/>
              <a:t>  </a:t>
            </a:r>
          </a:p>
          <a:p>
            <a:pPr algn="ctr">
              <a:lnSpc>
                <a:spcPct val="110000"/>
              </a:lnSpc>
            </a:pPr>
            <a:r>
              <a:rPr lang="en-US" sz="2400"/>
              <a:t>(4 minutes)</a:t>
            </a:r>
          </a:p>
        </p:txBody>
      </p:sp>
      <p:pic>
        <p:nvPicPr>
          <p:cNvPr id="4" name="Picture 3" descr="BJ Fogg Thum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r="1284"/>
          <a:stretch/>
        </p:blipFill>
        <p:spPr>
          <a:xfrm>
            <a:off x="1999521" y="2089444"/>
            <a:ext cx="5943600" cy="349015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6" name="Picture 5" descr="Video-Ic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427" y="1001147"/>
            <a:ext cx="571992" cy="59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7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351802"/>
            <a:ext cx="10058400" cy="65655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/>
              <a:t>THERE'S ALSO A </a:t>
            </a:r>
            <a:r>
              <a:rPr lang="en-US" sz="4000" b="1">
                <a:solidFill>
                  <a:srgbClr val="FF0000"/>
                </a:solidFill>
              </a:rPr>
              <a:t>COACHING KATA</a:t>
            </a:r>
            <a:endParaRPr lang="en-US" sz="2800"/>
          </a:p>
        </p:txBody>
      </p:sp>
      <p:pic>
        <p:nvPicPr>
          <p:cNvPr id="2" name="Picture 1" descr="Golf Coach.jpg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849" y="2043981"/>
            <a:ext cx="3838646" cy="4296992"/>
          </a:xfrm>
          <a:prstGeom prst="rect">
            <a:avLst/>
          </a:prstGeom>
        </p:spPr>
      </p:pic>
      <p:sp>
        <p:nvSpPr>
          <p:cNvPr id="51212" name="TextBox 25"/>
          <p:cNvSpPr txBox="1">
            <a:spLocks noChangeArrowheads="1"/>
          </p:cNvSpPr>
          <p:nvPr/>
        </p:nvSpPr>
        <p:spPr bwMode="auto">
          <a:xfrm>
            <a:off x="3117299" y="3928107"/>
            <a:ext cx="1408176" cy="46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7" tIns="45682" rIns="91367" bIns="456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Learner</a:t>
            </a:r>
          </a:p>
        </p:txBody>
      </p:sp>
      <p:sp>
        <p:nvSpPr>
          <p:cNvPr id="51213" name="TextBox 27"/>
          <p:cNvSpPr txBox="1">
            <a:spLocks noChangeArrowheads="1"/>
          </p:cNvSpPr>
          <p:nvPr/>
        </p:nvSpPr>
        <p:spPr bwMode="auto">
          <a:xfrm>
            <a:off x="5403858" y="3244902"/>
            <a:ext cx="1514737" cy="4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7" tIns="45682" rIns="91367" bIns="456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2600" b="1">
                <a:solidFill>
                  <a:srgbClr val="FFFFFF"/>
                </a:solidFill>
              </a:rPr>
              <a:t>Coach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EB8DD0E6-2FA0-5D48-83CE-0941DE7BE754}" type="slidenum">
              <a:rPr lang="en-US"/>
              <a:pPr/>
              <a:t>36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37804" y="2671026"/>
            <a:ext cx="2278431" cy="148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>
                <a:solidFill>
                  <a:srgbClr val="FF0000"/>
                </a:solidFill>
              </a:rPr>
              <a:t>CK</a:t>
            </a:r>
          </a:p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FF0000"/>
                </a:solidFill>
              </a:rPr>
              <a:t>Practicing Coaching Skills</a:t>
            </a:r>
          </a:p>
          <a:p>
            <a:pPr>
              <a:lnSpc>
                <a:spcPct val="80000"/>
              </a:lnSpc>
            </a:pPr>
            <a:endParaRPr lang="en-US" sz="800" b="1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FF0000"/>
                </a:solidFill>
              </a:rPr>
              <a:t>(The Manager)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2687" y="3313283"/>
            <a:ext cx="2074982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800" b="1">
                <a:solidFill>
                  <a:srgbClr val="FF0000"/>
                </a:solidFill>
              </a:rPr>
              <a:t>IK</a:t>
            </a:r>
          </a:p>
          <a:p>
            <a:pPr algn="r">
              <a:lnSpc>
                <a:spcPct val="80000"/>
              </a:lnSpc>
            </a:pPr>
            <a:r>
              <a:rPr lang="en-US" sz="2400" b="1">
                <a:solidFill>
                  <a:srgbClr val="FF0000"/>
                </a:solidFill>
              </a:rPr>
              <a:t>Practicing Improvement</a:t>
            </a:r>
          </a:p>
          <a:p>
            <a:pPr algn="r">
              <a:lnSpc>
                <a:spcPct val="80000"/>
              </a:lnSpc>
            </a:pPr>
            <a:r>
              <a:rPr lang="en-US" sz="2400" b="1">
                <a:solidFill>
                  <a:srgbClr val="FF0000"/>
                </a:solidFill>
              </a:rPr>
              <a:t>Skills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006014"/>
            <a:ext cx="10058400" cy="79608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/>
              <a:t>Practice assessing the learner's current practice and giving</a:t>
            </a:r>
          </a:p>
          <a:p>
            <a:pPr algn="ctr">
              <a:lnSpc>
                <a:spcPct val="80000"/>
              </a:lnSpc>
            </a:pPr>
            <a:r>
              <a:rPr lang="en-US" sz="2800" b="1"/>
              <a:t>corrective, situational feedback to each learner</a:t>
            </a:r>
            <a:endParaRPr lang="en-US" sz="280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551669" y="2912933"/>
            <a:ext cx="989761" cy="33197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98807" y="3559759"/>
            <a:ext cx="989761" cy="33197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23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37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231987"/>
            <a:ext cx="10058400" cy="61712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DAILY PRACTICE</a:t>
            </a:r>
            <a:endParaRPr lang="en-US" sz="2600" b="1"/>
          </a:p>
        </p:txBody>
      </p:sp>
      <p:pic>
        <p:nvPicPr>
          <p:cNvPr id="4" name="Picture 3" descr="Screen shot 2014-08-05 at 10.51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2" y="2346767"/>
            <a:ext cx="9029700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2935" y="4636535"/>
            <a:ext cx="5553005" cy="177481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b="1"/>
              <a:t>This means:</a:t>
            </a:r>
          </a:p>
          <a:p>
            <a:pPr>
              <a:lnSpc>
                <a:spcPct val="90000"/>
              </a:lnSpc>
            </a:pPr>
            <a:endParaRPr lang="en-US" sz="900" b="1"/>
          </a:p>
          <a:p>
            <a:pPr marL="182880" indent="-182880">
              <a:lnSpc>
                <a:spcPct val="90000"/>
              </a:lnSpc>
              <a:buFont typeface="Arial"/>
              <a:buChar char="•"/>
            </a:pPr>
            <a:r>
              <a:rPr lang="en-US" sz="2600" b="1"/>
              <a:t>Practice should be part of daily work.</a:t>
            </a:r>
          </a:p>
          <a:p>
            <a:pPr marL="182880" indent="-182880">
              <a:lnSpc>
                <a:spcPct val="90000"/>
              </a:lnSpc>
              <a:buFont typeface="Arial"/>
              <a:buChar char="•"/>
            </a:pPr>
            <a:endParaRPr lang="en-US" sz="800" b="1"/>
          </a:p>
          <a:p>
            <a:pPr marL="182880" indent="-182880">
              <a:lnSpc>
                <a:spcPct val="90000"/>
              </a:lnSpc>
              <a:buFont typeface="Arial"/>
              <a:buChar char="•"/>
            </a:pPr>
            <a:r>
              <a:rPr lang="en-US" sz="2600" b="1"/>
              <a:t>Coaches should be line managers, because they are there every day.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7547" y="834730"/>
            <a:ext cx="7946567" cy="1462621"/>
          </a:xfrm>
          <a:prstGeom prst="rect">
            <a:avLst/>
          </a:prstGeom>
          <a:noFill/>
        </p:spPr>
        <p:txBody>
          <a:bodyPr wrap="square" lIns="91357" tIns="45677" rIns="91357" bIns="45677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600" b="1"/>
              <a:t>20 minutes a day is better than two hours once a week. If you practice only periodically and the rest of the time itʼs business as usual, then what you are actually practicing is </a:t>
            </a:r>
            <a:r>
              <a:rPr lang="en-US" sz="2600" b="1" i="1"/>
              <a:t>business as usual</a:t>
            </a:r>
            <a:r>
              <a:rPr lang="en-US" sz="2600" b="1"/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47068" y="4390279"/>
            <a:ext cx="3191256" cy="2745521"/>
            <a:chOff x="1047068" y="4439123"/>
            <a:chExt cx="3191256" cy="2745521"/>
          </a:xfrm>
        </p:grpSpPr>
        <p:pic>
          <p:nvPicPr>
            <p:cNvPr id="9" name="Picture 8" descr="Golf Coach.jpg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" t="2271" r="2644" b="-2309"/>
            <a:stretch/>
          </p:blipFill>
          <p:spPr>
            <a:xfrm>
              <a:off x="1047068" y="4439123"/>
              <a:ext cx="3191256" cy="26974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" name="Rectangle 1"/>
            <p:cNvSpPr/>
            <p:nvPr/>
          </p:nvSpPr>
          <p:spPr>
            <a:xfrm>
              <a:off x="1047068" y="6500430"/>
              <a:ext cx="3191256" cy="64117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67547" y="6512184"/>
              <a:ext cx="3170777" cy="672460"/>
            </a:xfrm>
            <a:prstGeom prst="rect">
              <a:avLst/>
            </a:prstGeom>
            <a:noFill/>
          </p:spPr>
          <p:txBody>
            <a:bodyPr wrap="square" lIns="91408" tIns="45704" rIns="91408" bIns="45704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600" spc="200">
                  <a:solidFill>
                    <a:schemeClr val="bg1"/>
                  </a:solidFill>
                </a:rPr>
                <a:t>IK/CK Coaching</a:t>
              </a:r>
            </a:p>
            <a:p>
              <a:pPr algn="ctr">
                <a:lnSpc>
                  <a:spcPct val="70000"/>
                </a:lnSpc>
              </a:pPr>
              <a:r>
                <a:rPr lang="en-US" sz="2600" spc="200">
                  <a:solidFill>
                    <a:schemeClr val="bg1"/>
                  </a:solidFill>
                </a:rPr>
                <a:t>is one-on-one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944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673ebeb7946ff1518bee5d64e36f5189_a-mad-and-angry-boy-cartoon-angry-little-boy-clipart_546-1024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267" y1="4883" x2="49267" y2="4883"/>
                        <a14:foregroundMark x1="72527" y1="3906" x2="72527" y2="3906"/>
                        <a14:foregroundMark x1="83883" y1="6934" x2="83883" y2="6934"/>
                        <a14:foregroundMark x1="62454" y1="29688" x2="62454" y2="29688"/>
                        <a14:foregroundMark x1="29853" y1="33496" x2="29853" y2="33496"/>
                        <a14:foregroundMark x1="22711" y1="37012" x2="22711" y2="37012"/>
                        <a14:foregroundMark x1="60073" y1="35254" x2="60073" y2="35254"/>
                        <a14:foregroundMark x1="53480" y1="32422" x2="53480" y2="32422"/>
                        <a14:foregroundMark x1="54029" y1="93262" x2="54029" y2="93262"/>
                        <a14:foregroundMark x1="19963" y1="91992" x2="19963" y2="91992"/>
                        <a14:foregroundMark x1="23260" y1="93848" x2="23260" y2="93848"/>
                        <a14:foregroundMark x1="45971" y1="95313" x2="45971" y2="95313"/>
                        <a14:foregroundMark x1="43956" y1="98145" x2="43956" y2="98145"/>
                        <a14:foregroundMark x1="19414" y1="95605" x2="19414" y2="95605"/>
                        <a14:foregroundMark x1="31685" y1="37012" x2="31685" y2="37012"/>
                        <a14:foregroundMark x1="25641" y1="34961" x2="25641" y2="34961"/>
                        <a14:foregroundMark x1="24542" y1="31152" x2="24542" y2="31152"/>
                        <a14:foregroundMark x1="58242" y1="30664" x2="58242" y2="30664"/>
                        <a14:foregroundMark x1="35531" y1="35449" x2="35531" y2="35449"/>
                        <a14:foregroundMark x1="62454" y1="36719" x2="62454" y2="36719"/>
                        <a14:foregroundMark x1="7509" y1="26367" x2="7509" y2="26367"/>
                        <a14:foregroundMark x1="73810" y1="9473" x2="73810" y2="9473"/>
                        <a14:foregroundMark x1="83333" y1="10254" x2="83333" y2="10254"/>
                        <a14:foregroundMark x1="91941" y1="14551" x2="91941" y2="14551"/>
                        <a14:foregroundMark x1="95604" y1="13770" x2="95604" y2="13770"/>
                        <a14:foregroundMark x1="90842" y1="25391" x2="90842" y2="25391"/>
                        <a14:foregroundMark x1="92308" y1="21094" x2="92308" y2="21094"/>
                        <a14:foregroundMark x1="92308" y1="17773" x2="92308" y2="17773"/>
                        <a14:foregroundMark x1="87546" y1="11719" x2="87546" y2="11719"/>
                        <a14:foregroundMark x1="77106" y1="7910" x2="77106" y2="7910"/>
                        <a14:foregroundMark x1="84249" y1="28613" x2="84249" y2="28613"/>
                        <a14:foregroundMark x1="79121" y1="19336" x2="79121" y2="19336"/>
                        <a14:foregroundMark x1="72894" y1="19336" x2="72894" y2="19336"/>
                        <a14:foregroundMark x1="10073" y1="27832" x2="10073" y2="27832"/>
                        <a14:foregroundMark x1="8791" y1="25781" x2="8791" y2="25781"/>
                        <a14:foregroundMark x1="9158" y1="23242" x2="9158" y2="23242"/>
                        <a14:foregroundMark x1="14286" y1="23047" x2="14286" y2="23047"/>
                        <a14:foregroundMark x1="24725" y1="18652" x2="24725" y2="18652"/>
                        <a14:foregroundMark x1="30403" y1="17578" x2="30403" y2="17578"/>
                        <a14:foregroundMark x1="33700" y1="20898" x2="33700" y2="20898"/>
                        <a14:foregroundMark x1="36996" y1="20410" x2="36996" y2="20410"/>
                        <a14:foregroundMark x1="44139" y1="20996" x2="44139" y2="20996"/>
                        <a14:foregroundMark x1="51648" y1="19727" x2="51648" y2="19727"/>
                        <a14:foregroundMark x1="60440" y1="16992" x2="60440" y2="16992"/>
                        <a14:foregroundMark x1="34066" y1="16504" x2="34066" y2="16504"/>
                        <a14:foregroundMark x1="32051" y1="18848" x2="32051" y2="18848"/>
                        <a14:foregroundMark x1="18864" y1="21777" x2="18864" y2="21777"/>
                        <a14:foregroundMark x1="35714" y1="15625" x2="35714" y2="15625"/>
                        <a14:foregroundMark x1="10623" y1="21973" x2="10623" y2="21973"/>
                        <a14:foregroundMark x1="4212" y1="21484" x2="4212" y2="21484"/>
                        <a14:foregroundMark x1="88645" y1="16406" x2="88645" y2="16406"/>
                        <a14:foregroundMark x1="74176" y1="21094" x2="74176" y2="21094"/>
                        <a14:foregroundMark x1="46154" y1="18457" x2="46154" y2="18457"/>
                        <a14:foregroundMark x1="46886" y1="20020" x2="46886" y2="20020"/>
                        <a14:foregroundMark x1="53297" y1="18457" x2="53297" y2="18457"/>
                        <a14:foregroundMark x1="60806" y1="15234" x2="60806" y2="15234"/>
                        <a14:foregroundMark x1="57509" y1="17285" x2="57509" y2="17285"/>
                        <a14:foregroundMark x1="63187" y1="14453" x2="63187" y2="14453"/>
                        <a14:foregroundMark x1="65751" y1="13477" x2="65751" y2="13477"/>
                        <a14:foregroundMark x1="67216" y1="12598" x2="67216" y2="12598"/>
                        <a14:foregroundMark x1="44689" y1="16699" x2="44689" y2="16699"/>
                        <a14:foregroundMark x1="39744" y1="18457" x2="39744" y2="18457"/>
                        <a14:foregroundMark x1="27106" y1="18262" x2="27106" y2="18262"/>
                        <a14:foregroundMark x1="22527" y1="17969" x2="22527" y2="17969"/>
                        <a14:foregroundMark x1="15934" y1="22070" x2="15934" y2="22070"/>
                        <a14:foregroundMark x1="20147" y1="19727" x2="20147" y2="19727"/>
                        <a14:foregroundMark x1="22894" y1="17188" x2="22894" y2="17188"/>
                        <a14:foregroundMark x1="32234" y1="16016" x2="32234" y2="16016"/>
                        <a14:foregroundMark x1="34249" y1="14941" x2="34249" y2="14941"/>
                        <a14:foregroundMark x1="36447" y1="14258" x2="36447" y2="14258"/>
                        <a14:foregroundMark x1="59707" y1="37402" x2="59707" y2="37402"/>
                        <a14:foregroundMark x1="15568" y1="7715" x2="15568" y2="7715"/>
                        <a14:foregroundMark x1="70879" y1="1855" x2="70879" y2="1855"/>
                        <a14:foregroundMark x1="71795" y1="10254" x2="71795" y2="10254"/>
                        <a14:foregroundMark x1="71245" y1="11230" x2="71245" y2="11230"/>
                        <a14:foregroundMark x1="49084" y1="2637" x2="49084" y2="2637"/>
                        <a14:foregroundMark x1="49084" y1="3418" x2="49084" y2="3418"/>
                        <a14:foregroundMark x1="45604" y1="4883" x2="45604" y2="4883"/>
                        <a14:foregroundMark x1="71612" y1="7324" x2="71612" y2="7324"/>
                        <a14:foregroundMark x1="67582" y1="6543" x2="67582" y2="6543"/>
                        <a14:foregroundMark x1="70330" y1="8398" x2="70330" y2="8398"/>
                        <a14:foregroundMark x1="67949" y1="10059" x2="67949" y2="10059"/>
                        <a14:foregroundMark x1="76923" y1="10059" x2="76923" y2="10059"/>
                        <a14:foregroundMark x1="85531" y1="13867" x2="85531" y2="13867"/>
                        <a14:foregroundMark x1="85897" y1="15332" x2="85897" y2="15332"/>
                        <a14:foregroundMark x1="87729" y1="19629" x2="87729" y2="19629"/>
                        <a14:foregroundMark x1="86630" y1="20996" x2="86630" y2="20996"/>
                        <a14:foregroundMark x1="85714" y1="29102" x2="85714" y2="29102"/>
                        <a14:foregroundMark x1="82784" y1="29883" x2="82784" y2="29883"/>
                        <a14:foregroundMark x1="71612" y1="17090" x2="71612" y2="17090"/>
                        <a14:foregroundMark x1="70879" y1="14355" x2="70879" y2="14355"/>
                        <a14:foregroundMark x1="58242" y1="3418" x2="58242" y2="3418"/>
                        <a14:foregroundMark x1="60989" y1="4395" x2="60989" y2="4395"/>
                        <a14:foregroundMark x1="64652" y1="6152" x2="64652" y2="6152"/>
                        <a14:foregroundMark x1="66484" y1="8398" x2="66484" y2="8398"/>
                        <a14:foregroundMark x1="65018" y1="10645" x2="65018" y2="10645"/>
                        <a14:foregroundMark x1="52747" y1="3223" x2="52747" y2="3223"/>
                        <a14:foregroundMark x1="55128" y1="3809" x2="55128" y2="3809"/>
                        <a14:foregroundMark x1="60989" y1="5566" x2="60989" y2="5566"/>
                        <a14:foregroundMark x1="63004" y1="7617" x2="63004" y2="7617"/>
                        <a14:foregroundMark x1="57692" y1="4492" x2="57692" y2="4492"/>
                        <a14:foregroundMark x1="57875" y1="6836" x2="57875" y2="6836"/>
                        <a14:foregroundMark x1="60806" y1="9668" x2="60806" y2="9668"/>
                        <a14:foregroundMark x1="53846" y1="6543" x2="53846" y2="6543"/>
                        <a14:foregroundMark x1="62088" y1="12500" x2="62088" y2="12500"/>
                        <a14:foregroundMark x1="40842" y1="4883" x2="40842" y2="4883"/>
                        <a14:foregroundMark x1="4762" y1="19531" x2="4762" y2="19531"/>
                        <a14:foregroundMark x1="9158" y1="18262" x2="9158" y2="18262"/>
                        <a14:foregroundMark x1="13004" y1="20117" x2="13004" y2="20117"/>
                        <a14:foregroundMark x1="13187" y1="21582" x2="13187" y2="21582"/>
                        <a14:foregroundMark x1="8608" y1="20508" x2="8608" y2="20508"/>
                        <a14:foregroundMark x1="16300" y1="18945" x2="16300" y2="18945"/>
                        <a14:foregroundMark x1="12637" y1="17480" x2="12637" y2="17480"/>
                        <a14:foregroundMark x1="25641" y1="15723" x2="25641" y2="15723"/>
                        <a14:foregroundMark x1="18315" y1="17480" x2="18315" y2="17480"/>
                        <a14:foregroundMark x1="5861" y1="16504" x2="5861" y2="16504"/>
                        <a14:foregroundMark x1="3297" y1="14941" x2="3297" y2="14941"/>
                        <a14:foregroundMark x1="9890" y1="10840" x2="9890" y2="10840"/>
                        <a14:foregroundMark x1="9890" y1="14160" x2="9890" y2="14160"/>
                        <a14:foregroundMark x1="8791" y1="16211" x2="8791" y2="16211"/>
                        <a14:foregroundMark x1="19597" y1="6934" x2="19597" y2="6934"/>
                        <a14:foregroundMark x1="19597" y1="5078" x2="19597" y2="5078"/>
                        <a14:foregroundMark x1="29487" y1="3906" x2="29487" y2="3906"/>
                        <a14:foregroundMark x1="35897" y1="17773" x2="35897" y2="17773"/>
                        <a14:foregroundMark x1="38645" y1="16309" x2="38645" y2="16309"/>
                        <a14:foregroundMark x1="41026" y1="15527" x2="41026" y2="15527"/>
                        <a14:foregroundMark x1="39194" y1="14063" x2="39194" y2="14063"/>
                        <a14:foregroundMark x1="48352" y1="17871" x2="48352" y2="17871"/>
                        <a14:foregroundMark x1="50916" y1="16406" x2="50916" y2="16406"/>
                        <a14:foregroundMark x1="50733" y1="17480" x2="50733" y2="17480"/>
                        <a14:foregroundMark x1="54762" y1="16309" x2="54762" y2="16309"/>
                        <a14:foregroundMark x1="56777" y1="15137" x2="56777" y2="15137"/>
                        <a14:foregroundMark x1="42308" y1="3418" x2="42308" y2="3418"/>
                        <a14:foregroundMark x1="37912" y1="4395" x2="37912" y2="4395"/>
                        <a14:foregroundMark x1="43590" y1="5078" x2="43590" y2="5078"/>
                        <a14:foregroundMark x1="47802" y1="5469" x2="47802" y2="5469"/>
                        <a14:foregroundMark x1="38278" y1="5176" x2="38278" y2="5176"/>
                        <a14:foregroundMark x1="34982" y1="5176" x2="34982" y2="5176"/>
                        <a14:foregroundMark x1="22344" y1="5859" x2="22344" y2="5859"/>
                        <a14:foregroundMark x1="20879" y1="6348" x2="20879" y2="6348"/>
                        <a14:foregroundMark x1="25092" y1="5566" x2="25092" y2="5566"/>
                        <a14:foregroundMark x1="28205" y1="5469" x2="28205" y2="5469"/>
                        <a14:foregroundMark x1="30769" y1="5078" x2="30769" y2="5078"/>
                        <a14:foregroundMark x1="32967" y1="4883" x2="32967" y2="4883"/>
                        <a14:foregroundMark x1="46337" y1="3613" x2="46337" y2="3613"/>
                        <a14:foregroundMark x1="6593" y1="14941" x2="6593" y2="14941"/>
                        <a14:foregroundMark x1="7875" y1="14160" x2="7875" y2="14160"/>
                        <a14:foregroundMark x1="10623" y1="12598" x2="10623" y2="12598"/>
                        <a14:foregroundMark x1="13370" y1="11133" x2="13370" y2="11133"/>
                        <a14:foregroundMark x1="16850" y1="10352" x2="16850" y2="10352"/>
                        <a14:foregroundMark x1="67399" y1="4492" x2="67399" y2="4492"/>
                        <a14:foregroundMark x1="54029" y1="95801" x2="54029" y2="95801"/>
                        <a14:foregroundMark x1="54029" y1="97949" x2="54029" y2="97949"/>
                        <a14:foregroundMark x1="26190" y1="96387" x2="26190" y2="96387"/>
                        <a14:foregroundMark x1="50000" y1="32910" x2="50000" y2="32910"/>
                        <a14:foregroundMark x1="55311" y1="29980" x2="55311" y2="29980"/>
                        <a14:foregroundMark x1="21429" y1="95996" x2="21429" y2="95996"/>
                        <a14:foregroundMark x1="29487" y1="95801" x2="29487" y2="95801"/>
                        <a14:foregroundMark x1="41575" y1="95605" x2="41575" y2="95605"/>
                        <a14:foregroundMark x1="61172" y1="94824" x2="61172" y2="94824"/>
                        <a14:foregroundMark x1="68315" y1="28809" x2="68315" y2="28809"/>
                      </a14:backgroundRemoval>
                    </a14:imgEffect>
                    <a14:imgEffect>
                      <a14:brightnessContrast bright="4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7511" y="2200352"/>
            <a:ext cx="2159927" cy="405085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DFC79ABD-BC42-5D46-AA3A-7F463D7E00F1}" type="slidenum">
              <a:rPr lang="en-US"/>
              <a:pPr/>
              <a:t>38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21291" y="2476327"/>
            <a:ext cx="4533900" cy="364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i="1"/>
              <a:t>Awkward</a:t>
            </a:r>
          </a:p>
          <a:p>
            <a:pPr>
              <a:lnSpc>
                <a:spcPct val="90000"/>
              </a:lnSpc>
            </a:pPr>
            <a:r>
              <a:rPr lang="en-US" sz="3200" b="1" i="1"/>
              <a:t>Slow</a:t>
            </a:r>
          </a:p>
          <a:p>
            <a:pPr>
              <a:lnSpc>
                <a:spcPct val="90000"/>
              </a:lnSpc>
            </a:pPr>
            <a:r>
              <a:rPr lang="en-US" sz="3200" b="1" i="1"/>
              <a:t>Unnatural</a:t>
            </a:r>
          </a:p>
          <a:p>
            <a:pPr>
              <a:lnSpc>
                <a:spcPct val="90000"/>
              </a:lnSpc>
            </a:pPr>
            <a:r>
              <a:rPr lang="en-US" sz="3200" b="1" i="1"/>
              <a:t>Stiff</a:t>
            </a:r>
          </a:p>
          <a:p>
            <a:pPr>
              <a:lnSpc>
                <a:spcPct val="90000"/>
              </a:lnSpc>
            </a:pPr>
            <a:r>
              <a:rPr lang="en-US" sz="3200" b="1" i="1"/>
              <a:t>Uncomfortable</a:t>
            </a:r>
          </a:p>
          <a:p>
            <a:pPr>
              <a:lnSpc>
                <a:spcPct val="90000"/>
              </a:lnSpc>
            </a:pPr>
            <a:r>
              <a:rPr lang="en-US" sz="3200" b="1" i="1"/>
              <a:t>Difficult</a:t>
            </a:r>
          </a:p>
          <a:p>
            <a:pPr>
              <a:lnSpc>
                <a:spcPct val="90000"/>
              </a:lnSpc>
            </a:pPr>
            <a:r>
              <a:rPr lang="en-US" sz="3200" b="1" i="1"/>
              <a:t>It feels wrong</a:t>
            </a:r>
          </a:p>
          <a:p>
            <a:pPr>
              <a:lnSpc>
                <a:spcPct val="90000"/>
              </a:lnSpc>
            </a:pPr>
            <a:r>
              <a:rPr lang="en-US" sz="3200" b="1" i="1"/>
              <a:t>Had to think about it</a:t>
            </a:r>
            <a:endParaRPr lang="en-US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309763" y="2168295"/>
            <a:ext cx="2833698" cy="1404142"/>
            <a:chOff x="6309763" y="2168295"/>
            <a:chExt cx="2833698" cy="1404142"/>
          </a:xfrm>
        </p:grpSpPr>
        <p:pic>
          <p:nvPicPr>
            <p:cNvPr id="14" name="Picture 4" descr="C:\Gerd Festplatte C\Selbständigkeit\xx ProductionSystems 2011\Synapse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024541" y="1453517"/>
              <a:ext cx="1404142" cy="2833698"/>
            </a:xfrm>
            <a:prstGeom prst="rect">
              <a:avLst/>
            </a:prstGeom>
            <a:noFill/>
          </p:spPr>
        </p:pic>
        <p:sp>
          <p:nvSpPr>
            <p:cNvPr id="15" name="Rounded Rectangle 14"/>
            <p:cNvSpPr/>
            <p:nvPr/>
          </p:nvSpPr>
          <p:spPr>
            <a:xfrm>
              <a:off x="7777931" y="2271707"/>
              <a:ext cx="376945" cy="465637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 rot="60000">
              <a:off x="7723394" y="3057032"/>
              <a:ext cx="447622" cy="465637"/>
            </a:xfrm>
            <a:prstGeom prst="roundRect">
              <a:avLst/>
            </a:prstGeom>
            <a:solidFill>
              <a:srgbClr val="EEECE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800745" y="2680910"/>
              <a:ext cx="328733" cy="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800745" y="2613176"/>
              <a:ext cx="328733" cy="0"/>
            </a:xfrm>
            <a:prstGeom prst="line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800745" y="2545442"/>
              <a:ext cx="328733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796513" y="3250045"/>
              <a:ext cx="328733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796513" y="3182311"/>
              <a:ext cx="328733" cy="0"/>
            </a:xfrm>
            <a:prstGeom prst="line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796513" y="3114577"/>
              <a:ext cx="328733" cy="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 descr="LTK4qnjT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1735">
            <a:off x="7432382" y="3584203"/>
            <a:ext cx="992382" cy="9923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8967" y="6249190"/>
            <a:ext cx="3695867" cy="782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600" b="1">
                <a:solidFill>
                  <a:srgbClr val="FF0000"/>
                </a:solidFill>
              </a:rPr>
              <a:t>This feeling</a:t>
            </a:r>
          </a:p>
          <a:p>
            <a:pPr algn="ctr">
              <a:lnSpc>
                <a:spcPct val="85000"/>
              </a:lnSpc>
            </a:pPr>
            <a:r>
              <a:rPr lang="en-US" sz="2600" b="1">
                <a:solidFill>
                  <a:srgbClr val="FF0000"/>
                </a:solidFill>
              </a:rPr>
              <a:t>indicates learning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22435"/>
            <a:ext cx="10058400" cy="171325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/>
              <a:t>THIS IS WHAT</a:t>
            </a:r>
          </a:p>
          <a:p>
            <a:pPr algn="ctr">
              <a:lnSpc>
                <a:spcPct val="80000"/>
              </a:lnSpc>
            </a:pPr>
            <a:r>
              <a:rPr lang="en-US" sz="4000" b="1"/>
              <a:t>YOU </a:t>
            </a:r>
            <a:r>
              <a:rPr lang="en-US" sz="4000" b="1" i="1" u="sng">
                <a:solidFill>
                  <a:srgbClr val="FF0000"/>
                </a:solidFill>
              </a:rPr>
              <a:t>WANT</a:t>
            </a:r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4000" b="1"/>
              <a:t>TO FEEL</a:t>
            </a:r>
          </a:p>
          <a:p>
            <a:pPr algn="ctr">
              <a:lnSpc>
                <a:spcPct val="120000"/>
              </a:lnSpc>
            </a:pPr>
            <a:r>
              <a:rPr lang="en-US" sz="3200" b="1" spc="-50"/>
              <a:t>It means you're building new neural pathways (learning)</a:t>
            </a:r>
          </a:p>
        </p:txBody>
      </p:sp>
      <p:pic>
        <p:nvPicPr>
          <p:cNvPr id="4" name="Picture 3" descr="oh-clipart-1.png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3339">
            <a:off x="645166" y="41390"/>
            <a:ext cx="1909147" cy="154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9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0058400" cy="4179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aching Cycle 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"/>
          <a:stretch/>
        </p:blipFill>
        <p:spPr>
          <a:xfrm>
            <a:off x="0" y="61651"/>
            <a:ext cx="10058400" cy="71645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2801" y="5273741"/>
            <a:ext cx="1358819" cy="355518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>
                <a:solidFill>
                  <a:srgbClr val="FF0000"/>
                </a:solidFill>
              </a:rPr>
              <a:t>Run Charts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8315" y="140785"/>
            <a:ext cx="2960226" cy="381678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b="1">
                <a:solidFill>
                  <a:srgbClr val="FF0000"/>
                </a:solidFill>
              </a:rPr>
              <a:t>Learner's Storyboard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53102" y="3315607"/>
            <a:ext cx="1511219" cy="606663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>
                <a:solidFill>
                  <a:srgbClr val="FF0000"/>
                </a:solidFill>
              </a:rPr>
              <a:t>Obstacles Parking Lot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DB7C7-3034-0D43-9A4B-D565A3A468CE}" type="slidenum">
              <a:rPr lang="en-US"/>
              <a:pPr/>
              <a:t>39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33051" y="1816213"/>
            <a:ext cx="1357775" cy="841246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>
                <a:solidFill>
                  <a:srgbClr val="FF0000"/>
                </a:solidFill>
              </a:rPr>
              <a:t>Current</a:t>
            </a:r>
          </a:p>
          <a:p>
            <a:pPr algn="ctr">
              <a:lnSpc>
                <a:spcPct val="80000"/>
              </a:lnSpc>
            </a:pPr>
            <a:r>
              <a:rPr lang="en-US" b="1">
                <a:solidFill>
                  <a:srgbClr val="FF0000"/>
                </a:solidFill>
              </a:rPr>
              <a:t>Condition Analysis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04716" y="2601526"/>
            <a:ext cx="1228021" cy="841246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>
                <a:solidFill>
                  <a:srgbClr val="FF0000"/>
                </a:solidFill>
              </a:rPr>
              <a:t>Target</a:t>
            </a:r>
          </a:p>
          <a:p>
            <a:pPr algn="ctr">
              <a:lnSpc>
                <a:spcPct val="80000"/>
              </a:lnSpc>
            </a:pPr>
            <a:r>
              <a:rPr lang="en-US" b="1">
                <a:solidFill>
                  <a:srgbClr val="FF0000"/>
                </a:solidFill>
              </a:rPr>
              <a:t>Condition</a:t>
            </a:r>
          </a:p>
          <a:p>
            <a:pPr algn="ctr">
              <a:lnSpc>
                <a:spcPct val="80000"/>
              </a:lnSpc>
            </a:pPr>
            <a:r>
              <a:rPr lang="en-US" b="1">
                <a:solidFill>
                  <a:srgbClr val="FF0000"/>
                </a:solidFill>
              </a:rPr>
              <a:t>Definition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18919" y="4232280"/>
            <a:ext cx="1101185" cy="595025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>
                <a:solidFill>
                  <a:srgbClr val="FF0000"/>
                </a:solidFill>
              </a:rPr>
              <a:t>Block</a:t>
            </a:r>
          </a:p>
          <a:p>
            <a:pPr algn="ctr">
              <a:lnSpc>
                <a:spcPct val="80000"/>
              </a:lnSpc>
            </a:pPr>
            <a:r>
              <a:rPr lang="en-US" b="1">
                <a:solidFill>
                  <a:srgbClr val="FF0000"/>
                </a:solidFill>
              </a:rPr>
              <a:t>Diagram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42318" y="4144289"/>
            <a:ext cx="1511219" cy="564449"/>
            <a:chOff x="859444" y="2924873"/>
            <a:chExt cx="1511219" cy="564449"/>
          </a:xfrm>
        </p:grpSpPr>
        <p:sp>
          <p:nvSpPr>
            <p:cNvPr id="20" name="Rounded Rectangle 19"/>
            <p:cNvSpPr/>
            <p:nvPr/>
          </p:nvSpPr>
          <p:spPr>
            <a:xfrm>
              <a:off x="897928" y="2924873"/>
              <a:ext cx="1436685" cy="564449"/>
            </a:xfrm>
            <a:prstGeom prst="roundRect">
              <a:avLst>
                <a:gd name="adj" fmla="val 30302"/>
              </a:avLst>
            </a:prstGeom>
            <a:solidFill>
              <a:schemeClr val="bg2">
                <a:lumMod val="90000"/>
              </a:schemeClr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59444" y="2963357"/>
              <a:ext cx="1511219" cy="51539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lIns="91429" tIns="45715" rIns="91429" bIns="45715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/>
                <a:t>COACH</a:t>
              </a:r>
              <a:endParaRPr lang="en-US" sz="2800" b="1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56571" y="3299146"/>
            <a:ext cx="1816019" cy="564449"/>
            <a:chOff x="4635629" y="3952814"/>
            <a:chExt cx="1816019" cy="564449"/>
          </a:xfrm>
        </p:grpSpPr>
        <p:sp>
          <p:nvSpPr>
            <p:cNvPr id="24" name="Rounded Rectangle 23"/>
            <p:cNvSpPr/>
            <p:nvPr/>
          </p:nvSpPr>
          <p:spPr>
            <a:xfrm>
              <a:off x="4661285" y="3952814"/>
              <a:ext cx="1752488" cy="564449"/>
            </a:xfrm>
            <a:prstGeom prst="roundRect">
              <a:avLst>
                <a:gd name="adj" fmla="val 30302"/>
              </a:avLst>
            </a:prstGeom>
            <a:solidFill>
              <a:schemeClr val="bg2">
                <a:lumMod val="90000"/>
              </a:schemeClr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35629" y="4003413"/>
              <a:ext cx="1816019" cy="502692"/>
            </a:xfrm>
            <a:prstGeom prst="rect">
              <a:avLst/>
            </a:prstGeom>
            <a:noFill/>
            <a:ln w="25400" cap="sq">
              <a:noFill/>
              <a:bevel/>
            </a:ln>
            <a:effectLst/>
          </p:spPr>
          <p:txBody>
            <a:bodyPr wrap="square" lIns="91429" tIns="45715" rIns="91429" bIns="45715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solidFill>
                    <a:srgbClr val="000000"/>
                  </a:solidFill>
                </a:rPr>
                <a:t>LEARNER</a:t>
              </a:r>
              <a:endParaRPr lang="en-US" sz="2800" b="1">
                <a:solidFill>
                  <a:srgbClr val="000000"/>
                </a:solidFill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5464754" y="771714"/>
            <a:ext cx="1870917" cy="1698266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LTK4qnjTa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7420">
            <a:off x="7127237" y="4961512"/>
            <a:ext cx="899290" cy="937941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Starter Kata Log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0" t="29168" r="19363" b="55183"/>
          <a:stretch/>
        </p:blipFill>
        <p:spPr>
          <a:xfrm>
            <a:off x="7027371" y="299595"/>
            <a:ext cx="2286000" cy="12161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5102346" y="344688"/>
            <a:ext cx="1511219" cy="348803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>
                <a:solidFill>
                  <a:srgbClr val="FF0000"/>
                </a:solidFill>
              </a:rPr>
              <a:t>Challenge</a:t>
            </a:r>
            <a:endParaRPr lang="en-US" sz="1800" b="1">
              <a:solidFill>
                <a:srgbClr val="FF0000"/>
              </a:solidFill>
            </a:endParaRPr>
          </a:p>
        </p:txBody>
      </p:sp>
      <p:pic>
        <p:nvPicPr>
          <p:cNvPr id="27" name="Picture 26" descr="673ebeb7946ff1518bee5d64e36f5189_a-mad-and-angry-boy-cartoon-angry-little-boy-clipart_546-1024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267" y1="4883" x2="49267" y2="4883"/>
                        <a14:foregroundMark x1="72527" y1="3906" x2="72527" y2="3906"/>
                        <a14:foregroundMark x1="83883" y1="6934" x2="83883" y2="6934"/>
                        <a14:foregroundMark x1="62454" y1="29688" x2="62454" y2="29688"/>
                        <a14:foregroundMark x1="29853" y1="33496" x2="29853" y2="33496"/>
                        <a14:foregroundMark x1="22711" y1="37012" x2="22711" y2="37012"/>
                        <a14:foregroundMark x1="60073" y1="35254" x2="60073" y2="35254"/>
                        <a14:foregroundMark x1="53480" y1="32422" x2="53480" y2="32422"/>
                        <a14:foregroundMark x1="54029" y1="93262" x2="54029" y2="93262"/>
                        <a14:foregroundMark x1="19963" y1="91992" x2="19963" y2="91992"/>
                        <a14:foregroundMark x1="23260" y1="93848" x2="23260" y2="93848"/>
                        <a14:foregroundMark x1="45971" y1="95313" x2="45971" y2="95313"/>
                        <a14:foregroundMark x1="43956" y1="98145" x2="43956" y2="98145"/>
                        <a14:foregroundMark x1="19414" y1="95605" x2="19414" y2="95605"/>
                        <a14:foregroundMark x1="31685" y1="37012" x2="31685" y2="37012"/>
                        <a14:foregroundMark x1="25641" y1="34961" x2="25641" y2="34961"/>
                        <a14:foregroundMark x1="24542" y1="31152" x2="24542" y2="31152"/>
                        <a14:foregroundMark x1="58242" y1="30664" x2="58242" y2="30664"/>
                        <a14:foregroundMark x1="35531" y1="35449" x2="35531" y2="35449"/>
                        <a14:foregroundMark x1="62454" y1="36719" x2="62454" y2="36719"/>
                        <a14:foregroundMark x1="7509" y1="26367" x2="7509" y2="26367"/>
                        <a14:foregroundMark x1="73810" y1="9473" x2="73810" y2="9473"/>
                        <a14:foregroundMark x1="83333" y1="10254" x2="83333" y2="10254"/>
                        <a14:foregroundMark x1="91941" y1="14551" x2="91941" y2="14551"/>
                        <a14:foregroundMark x1="95604" y1="13770" x2="95604" y2="13770"/>
                        <a14:foregroundMark x1="90842" y1="25391" x2="90842" y2="25391"/>
                        <a14:foregroundMark x1="92308" y1="21094" x2="92308" y2="21094"/>
                        <a14:foregroundMark x1="92308" y1="17773" x2="92308" y2="17773"/>
                        <a14:foregroundMark x1="87546" y1="11719" x2="87546" y2="11719"/>
                        <a14:foregroundMark x1="77106" y1="7910" x2="77106" y2="7910"/>
                        <a14:foregroundMark x1="84249" y1="28613" x2="84249" y2="28613"/>
                        <a14:foregroundMark x1="79121" y1="19336" x2="79121" y2="19336"/>
                        <a14:foregroundMark x1="72894" y1="19336" x2="72894" y2="19336"/>
                        <a14:foregroundMark x1="10073" y1="27832" x2="10073" y2="27832"/>
                        <a14:foregroundMark x1="8791" y1="25781" x2="8791" y2="25781"/>
                        <a14:foregroundMark x1="9158" y1="23242" x2="9158" y2="23242"/>
                        <a14:foregroundMark x1="14286" y1="23047" x2="14286" y2="23047"/>
                        <a14:foregroundMark x1="24725" y1="18652" x2="24725" y2="18652"/>
                        <a14:foregroundMark x1="30403" y1="17578" x2="30403" y2="17578"/>
                        <a14:foregroundMark x1="33700" y1="20898" x2="33700" y2="20898"/>
                        <a14:foregroundMark x1="36996" y1="20410" x2="36996" y2="20410"/>
                        <a14:foregroundMark x1="44139" y1="20996" x2="44139" y2="20996"/>
                        <a14:foregroundMark x1="51648" y1="19727" x2="51648" y2="19727"/>
                        <a14:foregroundMark x1="60440" y1="16992" x2="60440" y2="16992"/>
                        <a14:foregroundMark x1="34066" y1="16504" x2="34066" y2="16504"/>
                        <a14:foregroundMark x1="32051" y1="18848" x2="32051" y2="18848"/>
                        <a14:foregroundMark x1="18864" y1="21777" x2="18864" y2="21777"/>
                        <a14:foregroundMark x1="35714" y1="15625" x2="35714" y2="15625"/>
                        <a14:foregroundMark x1="10623" y1="21973" x2="10623" y2="21973"/>
                        <a14:foregroundMark x1="4212" y1="21484" x2="4212" y2="21484"/>
                        <a14:foregroundMark x1="88645" y1="16406" x2="88645" y2="16406"/>
                        <a14:foregroundMark x1="74176" y1="21094" x2="74176" y2="21094"/>
                        <a14:foregroundMark x1="46154" y1="18457" x2="46154" y2="18457"/>
                        <a14:foregroundMark x1="46886" y1="20020" x2="46886" y2="20020"/>
                        <a14:foregroundMark x1="53297" y1="18457" x2="53297" y2="18457"/>
                        <a14:foregroundMark x1="60806" y1="15234" x2="60806" y2="15234"/>
                        <a14:foregroundMark x1="57509" y1="17285" x2="57509" y2="17285"/>
                        <a14:foregroundMark x1="63187" y1="14453" x2="63187" y2="14453"/>
                        <a14:foregroundMark x1="65751" y1="13477" x2="65751" y2="13477"/>
                        <a14:foregroundMark x1="67216" y1="12598" x2="67216" y2="12598"/>
                        <a14:foregroundMark x1="44689" y1="16699" x2="44689" y2="16699"/>
                        <a14:foregroundMark x1="39744" y1="18457" x2="39744" y2="18457"/>
                        <a14:foregroundMark x1="27106" y1="18262" x2="27106" y2="18262"/>
                        <a14:foregroundMark x1="22527" y1="17969" x2="22527" y2="17969"/>
                        <a14:foregroundMark x1="15934" y1="22070" x2="15934" y2="22070"/>
                        <a14:foregroundMark x1="20147" y1="19727" x2="20147" y2="19727"/>
                        <a14:foregroundMark x1="22894" y1="17188" x2="22894" y2="17188"/>
                        <a14:foregroundMark x1="32234" y1="16016" x2="32234" y2="16016"/>
                        <a14:foregroundMark x1="34249" y1="14941" x2="34249" y2="14941"/>
                        <a14:foregroundMark x1="36447" y1="14258" x2="36447" y2="14258"/>
                        <a14:foregroundMark x1="59707" y1="37402" x2="59707" y2="37402"/>
                        <a14:foregroundMark x1="15568" y1="7715" x2="15568" y2="7715"/>
                        <a14:foregroundMark x1="70879" y1="1855" x2="70879" y2="1855"/>
                        <a14:foregroundMark x1="71795" y1="10254" x2="71795" y2="10254"/>
                        <a14:foregroundMark x1="71245" y1="11230" x2="71245" y2="11230"/>
                        <a14:foregroundMark x1="49084" y1="2637" x2="49084" y2="2637"/>
                        <a14:foregroundMark x1="49084" y1="3418" x2="49084" y2="3418"/>
                        <a14:foregroundMark x1="45604" y1="4883" x2="45604" y2="4883"/>
                        <a14:foregroundMark x1="71612" y1="7324" x2="71612" y2="7324"/>
                        <a14:foregroundMark x1="67582" y1="6543" x2="67582" y2="6543"/>
                        <a14:foregroundMark x1="70330" y1="8398" x2="70330" y2="8398"/>
                        <a14:foregroundMark x1="67949" y1="10059" x2="67949" y2="10059"/>
                        <a14:foregroundMark x1="76923" y1="10059" x2="76923" y2="10059"/>
                        <a14:foregroundMark x1="85531" y1="13867" x2="85531" y2="13867"/>
                        <a14:foregroundMark x1="85897" y1="15332" x2="85897" y2="15332"/>
                        <a14:foregroundMark x1="87729" y1="19629" x2="87729" y2="19629"/>
                        <a14:foregroundMark x1="86630" y1="20996" x2="86630" y2="20996"/>
                        <a14:foregroundMark x1="85714" y1="29102" x2="85714" y2="29102"/>
                        <a14:foregroundMark x1="82784" y1="29883" x2="82784" y2="29883"/>
                        <a14:foregroundMark x1="71612" y1="17090" x2="71612" y2="17090"/>
                        <a14:foregroundMark x1="70879" y1="14355" x2="70879" y2="14355"/>
                        <a14:foregroundMark x1="58242" y1="3418" x2="58242" y2="3418"/>
                        <a14:foregroundMark x1="60989" y1="4395" x2="60989" y2="4395"/>
                        <a14:foregroundMark x1="64652" y1="6152" x2="64652" y2="6152"/>
                        <a14:foregroundMark x1="66484" y1="8398" x2="66484" y2="8398"/>
                        <a14:foregroundMark x1="65018" y1="10645" x2="65018" y2="10645"/>
                        <a14:foregroundMark x1="52747" y1="3223" x2="52747" y2="3223"/>
                        <a14:foregroundMark x1="55128" y1="3809" x2="55128" y2="3809"/>
                        <a14:foregroundMark x1="60989" y1="5566" x2="60989" y2="5566"/>
                        <a14:foregroundMark x1="63004" y1="7617" x2="63004" y2="7617"/>
                        <a14:foregroundMark x1="57692" y1="4492" x2="57692" y2="4492"/>
                        <a14:foregroundMark x1="57875" y1="6836" x2="57875" y2="6836"/>
                        <a14:foregroundMark x1="60806" y1="9668" x2="60806" y2="9668"/>
                        <a14:foregroundMark x1="53846" y1="6543" x2="53846" y2="6543"/>
                        <a14:foregroundMark x1="62088" y1="12500" x2="62088" y2="12500"/>
                        <a14:foregroundMark x1="40842" y1="4883" x2="40842" y2="4883"/>
                        <a14:foregroundMark x1="4762" y1="19531" x2="4762" y2="19531"/>
                        <a14:foregroundMark x1="9158" y1="18262" x2="9158" y2="18262"/>
                        <a14:foregroundMark x1="13004" y1="20117" x2="13004" y2="20117"/>
                        <a14:foregroundMark x1="13187" y1="21582" x2="13187" y2="21582"/>
                        <a14:foregroundMark x1="8608" y1="20508" x2="8608" y2="20508"/>
                        <a14:foregroundMark x1="16300" y1="18945" x2="16300" y2="18945"/>
                        <a14:foregroundMark x1="12637" y1="17480" x2="12637" y2="17480"/>
                        <a14:foregroundMark x1="25641" y1="15723" x2="25641" y2="15723"/>
                        <a14:foregroundMark x1="18315" y1="17480" x2="18315" y2="17480"/>
                        <a14:foregroundMark x1="5861" y1="16504" x2="5861" y2="16504"/>
                        <a14:foregroundMark x1="3297" y1="14941" x2="3297" y2="14941"/>
                        <a14:foregroundMark x1="9890" y1="10840" x2="9890" y2="10840"/>
                        <a14:foregroundMark x1="9890" y1="14160" x2="9890" y2="14160"/>
                        <a14:foregroundMark x1="8791" y1="16211" x2="8791" y2="16211"/>
                        <a14:foregroundMark x1="19597" y1="6934" x2="19597" y2="6934"/>
                        <a14:foregroundMark x1="19597" y1="5078" x2="19597" y2="5078"/>
                        <a14:foregroundMark x1="29487" y1="3906" x2="29487" y2="3906"/>
                        <a14:foregroundMark x1="35897" y1="17773" x2="35897" y2="17773"/>
                        <a14:foregroundMark x1="38645" y1="16309" x2="38645" y2="16309"/>
                        <a14:foregroundMark x1="41026" y1="15527" x2="41026" y2="15527"/>
                        <a14:foregroundMark x1="39194" y1="14063" x2="39194" y2="14063"/>
                        <a14:foregroundMark x1="48352" y1="17871" x2="48352" y2="17871"/>
                        <a14:foregroundMark x1="50916" y1="16406" x2="50916" y2="16406"/>
                        <a14:foregroundMark x1="50733" y1="17480" x2="50733" y2="17480"/>
                        <a14:foregroundMark x1="54762" y1="16309" x2="54762" y2="16309"/>
                        <a14:foregroundMark x1="56777" y1="15137" x2="56777" y2="15137"/>
                        <a14:foregroundMark x1="42308" y1="3418" x2="42308" y2="3418"/>
                        <a14:foregroundMark x1="37912" y1="4395" x2="37912" y2="4395"/>
                        <a14:foregroundMark x1="43590" y1="5078" x2="43590" y2="5078"/>
                        <a14:foregroundMark x1="47802" y1="5469" x2="47802" y2="5469"/>
                        <a14:foregroundMark x1="38278" y1="5176" x2="38278" y2="5176"/>
                        <a14:foregroundMark x1="34982" y1="5176" x2="34982" y2="5176"/>
                        <a14:foregroundMark x1="22344" y1="5859" x2="22344" y2="5859"/>
                        <a14:foregroundMark x1="20879" y1="6348" x2="20879" y2="6348"/>
                        <a14:foregroundMark x1="25092" y1="5566" x2="25092" y2="5566"/>
                        <a14:foregroundMark x1="28205" y1="5469" x2="28205" y2="5469"/>
                        <a14:foregroundMark x1="30769" y1="5078" x2="30769" y2="5078"/>
                        <a14:foregroundMark x1="32967" y1="4883" x2="32967" y2="4883"/>
                        <a14:foregroundMark x1="46337" y1="3613" x2="46337" y2="3613"/>
                        <a14:foregroundMark x1="6593" y1="14941" x2="6593" y2="14941"/>
                        <a14:foregroundMark x1="7875" y1="14160" x2="7875" y2="14160"/>
                        <a14:foregroundMark x1="10623" y1="12598" x2="10623" y2="12598"/>
                        <a14:foregroundMark x1="13370" y1="11133" x2="13370" y2="11133"/>
                        <a14:foregroundMark x1="16850" y1="10352" x2="16850" y2="10352"/>
                        <a14:foregroundMark x1="67399" y1="4492" x2="67399" y2="4492"/>
                        <a14:foregroundMark x1="54029" y1="95801" x2="54029" y2="95801"/>
                        <a14:foregroundMark x1="54029" y1="97949" x2="54029" y2="97949"/>
                        <a14:foregroundMark x1="26190" y1="96387" x2="26190" y2="96387"/>
                        <a14:foregroundMark x1="50000" y1="32910" x2="50000" y2="32910"/>
                        <a14:foregroundMark x1="55311" y1="29980" x2="55311" y2="29980"/>
                        <a14:foregroundMark x1="21429" y1="95996" x2="21429" y2="95996"/>
                        <a14:foregroundMark x1="29487" y1="95801" x2="29487" y2="95801"/>
                        <a14:foregroundMark x1="41575" y1="95605" x2="41575" y2="95605"/>
                        <a14:foregroundMark x1="61172" y1="94824" x2="61172" y2="94824"/>
                      </a14:backgroundRemoval>
                    </a14:imgEffect>
                    <a14:imgEffect>
                      <a14:brightnessContrast bright="4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186" y="4246551"/>
            <a:ext cx="1680054" cy="31508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11701" y="5865426"/>
            <a:ext cx="562098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Daily Coaching Cycle</a:t>
            </a:r>
          </a:p>
          <a:p>
            <a:pPr algn="ctr"/>
            <a:r>
              <a:rPr lang="en-US" sz="2800" b="1">
                <a:solidFill>
                  <a:schemeClr val="bg1"/>
                </a:solidFill>
              </a:rPr>
              <a:t>≤ 20 Minutes a Day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6000" y="1649389"/>
            <a:ext cx="2046228" cy="6955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FF0000"/>
                </a:solidFill>
              </a:rPr>
              <a:t>Experimenting</a:t>
            </a:r>
          </a:p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FF0000"/>
                </a:solidFill>
              </a:rPr>
              <a:t>Record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29" name="Picture 28" descr="LTK4qnjTa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7420">
            <a:off x="4652701" y="874181"/>
            <a:ext cx="899290" cy="937941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2049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uss2a.png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7" r="1717" b="47685"/>
          <a:stretch/>
        </p:blipFill>
        <p:spPr>
          <a:xfrm>
            <a:off x="757757" y="3790206"/>
            <a:ext cx="8586216" cy="630936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70088" y="2086400"/>
            <a:ext cx="8524983" cy="1746543"/>
          </a:xfrm>
          <a:prstGeom prst="roundRect">
            <a:avLst>
              <a:gd name="adj" fmla="val 2984"/>
            </a:avLst>
          </a:prstGeom>
          <a:solidFill>
            <a:schemeClr val="bg2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70088" y="4313814"/>
            <a:ext cx="8524983" cy="2095602"/>
          </a:xfrm>
          <a:prstGeom prst="roundRect">
            <a:avLst>
              <a:gd name="adj" fmla="val 2984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00870" y="2429106"/>
            <a:ext cx="4293629" cy="105388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00870" y="4602668"/>
            <a:ext cx="4293630" cy="148247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832" y="2537205"/>
            <a:ext cx="1445599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i="1"/>
              <a:t>Visible</a:t>
            </a:r>
          </a:p>
          <a:p>
            <a:pPr>
              <a:lnSpc>
                <a:spcPct val="70000"/>
              </a:lnSpc>
            </a:pPr>
            <a:r>
              <a:rPr lang="en-US" sz="3600" b="1" i="1"/>
              <a:t>Stuff</a:t>
            </a:r>
            <a:endParaRPr lang="en-US" sz="3200" b="1" i="1"/>
          </a:p>
        </p:txBody>
      </p:sp>
      <p:sp>
        <p:nvSpPr>
          <p:cNvPr id="15" name="TextBox 14"/>
          <p:cNvSpPr txBox="1"/>
          <p:nvPr/>
        </p:nvSpPr>
        <p:spPr>
          <a:xfrm>
            <a:off x="945362" y="4756034"/>
            <a:ext cx="1445599" cy="128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i="1"/>
              <a:t>Less</a:t>
            </a:r>
          </a:p>
          <a:p>
            <a:pPr>
              <a:lnSpc>
                <a:spcPct val="70000"/>
              </a:lnSpc>
            </a:pPr>
            <a:r>
              <a:rPr lang="en-US" sz="3600" b="1" i="1"/>
              <a:t>Visible</a:t>
            </a:r>
          </a:p>
          <a:p>
            <a:pPr>
              <a:lnSpc>
                <a:spcPct val="70000"/>
              </a:lnSpc>
            </a:pPr>
            <a:r>
              <a:rPr lang="en-US" sz="3600" b="1" i="1"/>
              <a:t>Stuff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43520" y="2434174"/>
            <a:ext cx="4334160" cy="973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b="1"/>
              <a:t>• </a:t>
            </a:r>
            <a:r>
              <a:rPr lang="en-US" sz="3000" b="1"/>
              <a:t>Lean tools &amp; practices</a:t>
            </a:r>
          </a:p>
          <a:p>
            <a:pPr>
              <a:lnSpc>
                <a:spcPct val="95000"/>
              </a:lnSpc>
            </a:pPr>
            <a:r>
              <a:rPr lang="en-US" sz="2400" b="1"/>
              <a:t>• </a:t>
            </a:r>
            <a:r>
              <a:rPr lang="en-US" sz="3000" b="1"/>
              <a:t>Toyota's results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27873" y="4681685"/>
            <a:ext cx="3685628" cy="129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>
              <a:lnSpc>
                <a:spcPct val="80000"/>
              </a:lnSpc>
            </a:pPr>
            <a:r>
              <a:rPr lang="en-US" sz="3200" b="1"/>
              <a:t>A systematic,</a:t>
            </a:r>
          </a:p>
          <a:p>
            <a:pPr marL="91440">
              <a:lnSpc>
                <a:spcPct val="80000"/>
              </a:lnSpc>
            </a:pPr>
            <a:r>
              <a:rPr lang="en-US" sz="3200" b="1"/>
              <a:t>scientific way of thinking and acting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383453"/>
            <a:ext cx="100584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spc="-60"/>
              <a:t>SCIENTIFIC THINKING</a:t>
            </a:r>
          </a:p>
          <a:p>
            <a:pPr algn="ctr">
              <a:lnSpc>
                <a:spcPct val="80000"/>
              </a:lnSpc>
            </a:pPr>
            <a:endParaRPr lang="en-US" sz="500" b="1"/>
          </a:p>
          <a:p>
            <a:pPr algn="ctr">
              <a:lnSpc>
                <a:spcPct val="80000"/>
              </a:lnSpc>
            </a:pPr>
            <a:r>
              <a:rPr lang="en-US" sz="3000" b="1"/>
              <a:t>As a Foundation for Improvment, Adaptiveness</a:t>
            </a:r>
          </a:p>
          <a:p>
            <a:pPr algn="ctr">
              <a:lnSpc>
                <a:spcPct val="70000"/>
              </a:lnSpc>
            </a:pPr>
            <a:r>
              <a:rPr lang="en-US" sz="3000" b="1"/>
              <a:t>and Superior Results</a:t>
            </a:r>
          </a:p>
        </p:txBody>
      </p:sp>
      <p:pic>
        <p:nvPicPr>
          <p:cNvPr id="22" name="Picture 21" descr="Tool_Box.png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4067" r="14660" b="6155"/>
          <a:stretch/>
        </p:blipFill>
        <p:spPr>
          <a:xfrm>
            <a:off x="7043465" y="2248952"/>
            <a:ext cx="1856965" cy="1504265"/>
          </a:xfrm>
          <a:prstGeom prst="rect">
            <a:avLst/>
          </a:prstGeom>
        </p:spPr>
      </p:pic>
      <p:pic>
        <p:nvPicPr>
          <p:cNvPr id="16" name="Picture 15" descr="929_fit512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71680">
                        <a14:foregroundMark x1="43164" y1="9971" x2="43164" y2="9971"/>
                        <a14:foregroundMark x1="48242" y1="20821" x2="48242" y2="20821"/>
                        <a14:foregroundMark x1="48047" y1="19355" x2="48047" y2="19355"/>
                        <a14:backgroundMark x1="12109" y1="43402" x2="12109" y2="43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0" r="30309" b="9124"/>
          <a:stretch/>
        </p:blipFill>
        <p:spPr>
          <a:xfrm>
            <a:off x="7009857" y="4428619"/>
            <a:ext cx="2148763" cy="1820937"/>
          </a:xfrm>
          <a:prstGeom prst="rect">
            <a:avLst/>
          </a:prstGeom>
        </p:spPr>
      </p:pic>
      <p:pic>
        <p:nvPicPr>
          <p:cNvPr id="23" name="Picture 22" descr="LTK4qnjT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3472">
            <a:off x="1698550" y="3827147"/>
            <a:ext cx="992382" cy="99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7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0058400" cy="4179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aching Cycle 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"/>
          <a:stretch/>
        </p:blipFill>
        <p:spPr>
          <a:xfrm>
            <a:off x="0" y="61651"/>
            <a:ext cx="10058400" cy="7164526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DB7C7-3034-0D43-9A4B-D565A3A468CE}" type="slidenum">
              <a:rPr lang="en-US"/>
              <a:pPr/>
              <a:t>40</a:t>
            </a:fld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156571" y="3299146"/>
            <a:ext cx="1816019" cy="564449"/>
            <a:chOff x="4635629" y="3952814"/>
            <a:chExt cx="1816019" cy="564449"/>
          </a:xfrm>
        </p:grpSpPr>
        <p:sp>
          <p:nvSpPr>
            <p:cNvPr id="24" name="Rounded Rectangle 23"/>
            <p:cNvSpPr/>
            <p:nvPr/>
          </p:nvSpPr>
          <p:spPr>
            <a:xfrm>
              <a:off x="4661285" y="3952814"/>
              <a:ext cx="1752488" cy="564449"/>
            </a:xfrm>
            <a:prstGeom prst="roundRect">
              <a:avLst>
                <a:gd name="adj" fmla="val 30302"/>
              </a:avLst>
            </a:prstGeom>
            <a:solidFill>
              <a:schemeClr val="bg2">
                <a:lumMod val="90000"/>
              </a:schemeClr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35629" y="4003413"/>
              <a:ext cx="1816019" cy="502692"/>
            </a:xfrm>
            <a:prstGeom prst="rect">
              <a:avLst/>
            </a:prstGeom>
            <a:noFill/>
            <a:ln w="25400" cap="sq">
              <a:noFill/>
              <a:bevel/>
            </a:ln>
            <a:effectLst/>
          </p:spPr>
          <p:txBody>
            <a:bodyPr wrap="square" lIns="91429" tIns="45715" rIns="91429" bIns="45715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solidFill>
                    <a:srgbClr val="000000"/>
                  </a:solidFill>
                </a:rPr>
                <a:t>LEARNER</a:t>
              </a:r>
              <a:endParaRPr lang="en-US" sz="2800" b="1">
                <a:solidFill>
                  <a:srgbClr val="000000"/>
                </a:solidFill>
              </a:endParaRPr>
            </a:p>
          </p:txBody>
        </p:sp>
      </p:grpSp>
      <p:pic>
        <p:nvPicPr>
          <p:cNvPr id="23" name="Picture 22" descr="Screen shot 2015-11-27 at 8.21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1" y="228600"/>
            <a:ext cx="5658908" cy="4334483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grpSp>
        <p:nvGrpSpPr>
          <p:cNvPr id="22" name="Group 21"/>
          <p:cNvGrpSpPr/>
          <p:nvPr/>
        </p:nvGrpSpPr>
        <p:grpSpPr>
          <a:xfrm>
            <a:off x="142318" y="4144289"/>
            <a:ext cx="1511219" cy="564449"/>
            <a:chOff x="859444" y="2924873"/>
            <a:chExt cx="1511219" cy="564449"/>
          </a:xfrm>
        </p:grpSpPr>
        <p:sp>
          <p:nvSpPr>
            <p:cNvPr id="20" name="Rounded Rectangle 19"/>
            <p:cNvSpPr/>
            <p:nvPr/>
          </p:nvSpPr>
          <p:spPr>
            <a:xfrm>
              <a:off x="897928" y="2924873"/>
              <a:ext cx="1436685" cy="564449"/>
            </a:xfrm>
            <a:prstGeom prst="roundRect">
              <a:avLst>
                <a:gd name="adj" fmla="val 30302"/>
              </a:avLst>
            </a:prstGeom>
            <a:solidFill>
              <a:schemeClr val="bg2">
                <a:lumMod val="90000"/>
              </a:schemeClr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59444" y="2963357"/>
              <a:ext cx="1511219" cy="51539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lIns="91429" tIns="45715" rIns="91429" bIns="45715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/>
                <a:t>COACH</a:t>
              </a:r>
              <a:endParaRPr lang="en-US" sz="2800" b="1"/>
            </a:p>
          </p:txBody>
        </p:sp>
      </p:grpSp>
      <p:pic>
        <p:nvPicPr>
          <p:cNvPr id="17" name="Picture 16" descr="Coaching Cycle 5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913" b="66394" l="29144" r="38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30" t="59381" r="60354" b="34316"/>
          <a:stretch/>
        </p:blipFill>
        <p:spPr>
          <a:xfrm>
            <a:off x="2819400" y="4279899"/>
            <a:ext cx="1168400" cy="45720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719510" y="4104618"/>
            <a:ext cx="1404450" cy="136121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673ebeb7946ff1518bee5d64e36f5189_a-mad-and-angry-boy-cartoon-angry-little-boy-clipart_546-1024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9267" y1="4883" x2="49267" y2="4883"/>
                        <a14:foregroundMark x1="72527" y1="3906" x2="72527" y2="3906"/>
                        <a14:foregroundMark x1="83883" y1="6934" x2="83883" y2="6934"/>
                        <a14:foregroundMark x1="62454" y1="29688" x2="62454" y2="29688"/>
                        <a14:foregroundMark x1="29853" y1="33496" x2="29853" y2="33496"/>
                        <a14:foregroundMark x1="22711" y1="37012" x2="22711" y2="37012"/>
                        <a14:foregroundMark x1="60073" y1="35254" x2="60073" y2="35254"/>
                        <a14:foregroundMark x1="53480" y1="32422" x2="53480" y2="32422"/>
                        <a14:foregroundMark x1="54029" y1="93262" x2="54029" y2="93262"/>
                        <a14:foregroundMark x1="19963" y1="91992" x2="19963" y2="91992"/>
                        <a14:foregroundMark x1="23260" y1="93848" x2="23260" y2="93848"/>
                        <a14:foregroundMark x1="45971" y1="95313" x2="45971" y2="95313"/>
                        <a14:foregroundMark x1="43956" y1="98145" x2="43956" y2="98145"/>
                        <a14:foregroundMark x1="19414" y1="95605" x2="19414" y2="95605"/>
                        <a14:foregroundMark x1="31685" y1="37012" x2="31685" y2="37012"/>
                        <a14:foregroundMark x1="25641" y1="34961" x2="25641" y2="34961"/>
                        <a14:foregroundMark x1="24542" y1="31152" x2="24542" y2="31152"/>
                        <a14:foregroundMark x1="58242" y1="30664" x2="58242" y2="30664"/>
                        <a14:foregroundMark x1="35531" y1="35449" x2="35531" y2="35449"/>
                        <a14:foregroundMark x1="62454" y1="36719" x2="62454" y2="36719"/>
                        <a14:foregroundMark x1="7509" y1="26367" x2="7509" y2="26367"/>
                        <a14:foregroundMark x1="73810" y1="9473" x2="73810" y2="9473"/>
                        <a14:foregroundMark x1="83333" y1="10254" x2="83333" y2="10254"/>
                        <a14:foregroundMark x1="91941" y1="14551" x2="91941" y2="14551"/>
                        <a14:foregroundMark x1="95604" y1="13770" x2="95604" y2="13770"/>
                        <a14:foregroundMark x1="90842" y1="25391" x2="90842" y2="25391"/>
                        <a14:foregroundMark x1="92308" y1="21094" x2="92308" y2="21094"/>
                        <a14:foregroundMark x1="92308" y1="17773" x2="92308" y2="17773"/>
                        <a14:foregroundMark x1="87546" y1="11719" x2="87546" y2="11719"/>
                        <a14:foregroundMark x1="77106" y1="7910" x2="77106" y2="7910"/>
                        <a14:foregroundMark x1="84249" y1="28613" x2="84249" y2="28613"/>
                        <a14:foregroundMark x1="79121" y1="19336" x2="79121" y2="19336"/>
                        <a14:foregroundMark x1="72894" y1="19336" x2="72894" y2="19336"/>
                        <a14:foregroundMark x1="10073" y1="27832" x2="10073" y2="27832"/>
                        <a14:foregroundMark x1="8791" y1="25781" x2="8791" y2="25781"/>
                        <a14:foregroundMark x1="9158" y1="23242" x2="9158" y2="23242"/>
                        <a14:foregroundMark x1="14286" y1="23047" x2="14286" y2="23047"/>
                        <a14:foregroundMark x1="24725" y1="18652" x2="24725" y2="18652"/>
                        <a14:foregroundMark x1="30403" y1="17578" x2="30403" y2="17578"/>
                        <a14:foregroundMark x1="33700" y1="20898" x2="33700" y2="20898"/>
                        <a14:foregroundMark x1="36996" y1="20410" x2="36996" y2="20410"/>
                        <a14:foregroundMark x1="44139" y1="20996" x2="44139" y2="20996"/>
                        <a14:foregroundMark x1="51648" y1="19727" x2="51648" y2="19727"/>
                        <a14:foregroundMark x1="60440" y1="16992" x2="60440" y2="16992"/>
                        <a14:foregroundMark x1="34066" y1="16504" x2="34066" y2="16504"/>
                        <a14:foregroundMark x1="32051" y1="18848" x2="32051" y2="18848"/>
                        <a14:foregroundMark x1="18864" y1="21777" x2="18864" y2="21777"/>
                        <a14:foregroundMark x1="35714" y1="15625" x2="35714" y2="15625"/>
                        <a14:foregroundMark x1="10623" y1="21973" x2="10623" y2="21973"/>
                        <a14:foregroundMark x1="4212" y1="21484" x2="4212" y2="21484"/>
                        <a14:foregroundMark x1="88645" y1="16406" x2="88645" y2="16406"/>
                        <a14:foregroundMark x1="74176" y1="21094" x2="74176" y2="21094"/>
                        <a14:foregroundMark x1="46154" y1="18457" x2="46154" y2="18457"/>
                        <a14:foregroundMark x1="46886" y1="20020" x2="46886" y2="20020"/>
                        <a14:foregroundMark x1="53297" y1="18457" x2="53297" y2="18457"/>
                        <a14:foregroundMark x1="60806" y1="15234" x2="60806" y2="15234"/>
                        <a14:foregroundMark x1="57509" y1="17285" x2="57509" y2="17285"/>
                        <a14:foregroundMark x1="63187" y1="14453" x2="63187" y2="14453"/>
                        <a14:foregroundMark x1="65751" y1="13477" x2="65751" y2="13477"/>
                        <a14:foregroundMark x1="67216" y1="12598" x2="67216" y2="12598"/>
                        <a14:foregroundMark x1="44689" y1="16699" x2="44689" y2="16699"/>
                        <a14:foregroundMark x1="39744" y1="18457" x2="39744" y2="18457"/>
                        <a14:foregroundMark x1="27106" y1="18262" x2="27106" y2="18262"/>
                        <a14:foregroundMark x1="22527" y1="17969" x2="22527" y2="17969"/>
                        <a14:foregroundMark x1="15934" y1="22070" x2="15934" y2="22070"/>
                        <a14:foregroundMark x1="20147" y1="19727" x2="20147" y2="19727"/>
                        <a14:foregroundMark x1="22894" y1="17188" x2="22894" y2="17188"/>
                        <a14:foregroundMark x1="32234" y1="16016" x2="32234" y2="16016"/>
                        <a14:foregroundMark x1="34249" y1="14941" x2="34249" y2="14941"/>
                        <a14:foregroundMark x1="36447" y1="14258" x2="36447" y2="14258"/>
                        <a14:foregroundMark x1="59707" y1="37402" x2="59707" y2="37402"/>
                        <a14:foregroundMark x1="15568" y1="7715" x2="15568" y2="7715"/>
                        <a14:foregroundMark x1="70879" y1="1855" x2="70879" y2="1855"/>
                        <a14:foregroundMark x1="71795" y1="10254" x2="71795" y2="10254"/>
                        <a14:foregroundMark x1="71245" y1="11230" x2="71245" y2="11230"/>
                        <a14:foregroundMark x1="49084" y1="2637" x2="49084" y2="2637"/>
                        <a14:foregroundMark x1="49084" y1="3418" x2="49084" y2="3418"/>
                        <a14:foregroundMark x1="45604" y1="4883" x2="45604" y2="4883"/>
                        <a14:foregroundMark x1="71612" y1="7324" x2="71612" y2="7324"/>
                        <a14:foregroundMark x1="67582" y1="6543" x2="67582" y2="6543"/>
                        <a14:foregroundMark x1="70330" y1="8398" x2="70330" y2="8398"/>
                        <a14:foregroundMark x1="67949" y1="10059" x2="67949" y2="10059"/>
                        <a14:foregroundMark x1="76923" y1="10059" x2="76923" y2="10059"/>
                        <a14:foregroundMark x1="85531" y1="13867" x2="85531" y2="13867"/>
                        <a14:foregroundMark x1="85897" y1="15332" x2="85897" y2="15332"/>
                        <a14:foregroundMark x1="87729" y1="19629" x2="87729" y2="19629"/>
                        <a14:foregroundMark x1="86630" y1="20996" x2="86630" y2="20996"/>
                        <a14:foregroundMark x1="85714" y1="29102" x2="85714" y2="29102"/>
                        <a14:foregroundMark x1="82784" y1="29883" x2="82784" y2="29883"/>
                        <a14:foregroundMark x1="71612" y1="17090" x2="71612" y2="17090"/>
                        <a14:foregroundMark x1="70879" y1="14355" x2="70879" y2="14355"/>
                        <a14:foregroundMark x1="58242" y1="3418" x2="58242" y2="3418"/>
                        <a14:foregroundMark x1="60989" y1="4395" x2="60989" y2="4395"/>
                        <a14:foregroundMark x1="64652" y1="6152" x2="64652" y2="6152"/>
                        <a14:foregroundMark x1="66484" y1="8398" x2="66484" y2="8398"/>
                        <a14:foregroundMark x1="65018" y1="10645" x2="65018" y2="10645"/>
                        <a14:foregroundMark x1="52747" y1="3223" x2="52747" y2="3223"/>
                        <a14:foregroundMark x1="55128" y1="3809" x2="55128" y2="3809"/>
                        <a14:foregroundMark x1="60989" y1="5566" x2="60989" y2="5566"/>
                        <a14:foregroundMark x1="63004" y1="7617" x2="63004" y2="7617"/>
                        <a14:foregroundMark x1="57692" y1="4492" x2="57692" y2="4492"/>
                        <a14:foregroundMark x1="57875" y1="6836" x2="57875" y2="6836"/>
                        <a14:foregroundMark x1="60806" y1="9668" x2="60806" y2="9668"/>
                        <a14:foregroundMark x1="53846" y1="6543" x2="53846" y2="6543"/>
                        <a14:foregroundMark x1="62088" y1="12500" x2="62088" y2="12500"/>
                        <a14:foregroundMark x1="40842" y1="4883" x2="40842" y2="4883"/>
                        <a14:foregroundMark x1="4762" y1="19531" x2="4762" y2="19531"/>
                        <a14:foregroundMark x1="9158" y1="18262" x2="9158" y2="18262"/>
                        <a14:foregroundMark x1="13004" y1="20117" x2="13004" y2="20117"/>
                        <a14:foregroundMark x1="13187" y1="21582" x2="13187" y2="21582"/>
                        <a14:foregroundMark x1="8608" y1="20508" x2="8608" y2="20508"/>
                        <a14:foregroundMark x1="16300" y1="18945" x2="16300" y2="18945"/>
                        <a14:foregroundMark x1="12637" y1="17480" x2="12637" y2="17480"/>
                        <a14:foregroundMark x1="25641" y1="15723" x2="25641" y2="15723"/>
                        <a14:foregroundMark x1="18315" y1="17480" x2="18315" y2="17480"/>
                        <a14:foregroundMark x1="5861" y1="16504" x2="5861" y2="16504"/>
                        <a14:foregroundMark x1="3297" y1="14941" x2="3297" y2="14941"/>
                        <a14:foregroundMark x1="9890" y1="10840" x2="9890" y2="10840"/>
                        <a14:foregroundMark x1="9890" y1="14160" x2="9890" y2="14160"/>
                        <a14:foregroundMark x1="8791" y1="16211" x2="8791" y2="16211"/>
                        <a14:foregroundMark x1="19597" y1="6934" x2="19597" y2="6934"/>
                        <a14:foregroundMark x1="19597" y1="5078" x2="19597" y2="5078"/>
                        <a14:foregroundMark x1="29487" y1="3906" x2="29487" y2="3906"/>
                        <a14:foregroundMark x1="35897" y1="17773" x2="35897" y2="17773"/>
                        <a14:foregroundMark x1="38645" y1="16309" x2="38645" y2="16309"/>
                        <a14:foregroundMark x1="41026" y1="15527" x2="41026" y2="15527"/>
                        <a14:foregroundMark x1="39194" y1="14063" x2="39194" y2="14063"/>
                        <a14:foregroundMark x1="48352" y1="17871" x2="48352" y2="17871"/>
                        <a14:foregroundMark x1="50916" y1="16406" x2="50916" y2="16406"/>
                        <a14:foregroundMark x1="50733" y1="17480" x2="50733" y2="17480"/>
                        <a14:foregroundMark x1="54762" y1="16309" x2="54762" y2="16309"/>
                        <a14:foregroundMark x1="56777" y1="15137" x2="56777" y2="15137"/>
                        <a14:foregroundMark x1="42308" y1="3418" x2="42308" y2="3418"/>
                        <a14:foregroundMark x1="37912" y1="4395" x2="37912" y2="4395"/>
                        <a14:foregroundMark x1="43590" y1="5078" x2="43590" y2="5078"/>
                        <a14:foregroundMark x1="47802" y1="5469" x2="47802" y2="5469"/>
                        <a14:foregroundMark x1="38278" y1="5176" x2="38278" y2="5176"/>
                        <a14:foregroundMark x1="34982" y1="5176" x2="34982" y2="5176"/>
                        <a14:foregroundMark x1="22344" y1="5859" x2="22344" y2="5859"/>
                        <a14:foregroundMark x1="20879" y1="6348" x2="20879" y2="6348"/>
                        <a14:foregroundMark x1="25092" y1="5566" x2="25092" y2="5566"/>
                        <a14:foregroundMark x1="28205" y1="5469" x2="28205" y2="5469"/>
                        <a14:foregroundMark x1="30769" y1="5078" x2="30769" y2="5078"/>
                        <a14:foregroundMark x1="32967" y1="4883" x2="32967" y2="4883"/>
                        <a14:foregroundMark x1="46337" y1="3613" x2="46337" y2="3613"/>
                        <a14:foregroundMark x1="6593" y1="14941" x2="6593" y2="14941"/>
                        <a14:foregroundMark x1="7875" y1="14160" x2="7875" y2="14160"/>
                        <a14:foregroundMark x1="10623" y1="12598" x2="10623" y2="12598"/>
                        <a14:foregroundMark x1="13370" y1="11133" x2="13370" y2="11133"/>
                        <a14:foregroundMark x1="16850" y1="10352" x2="16850" y2="10352"/>
                        <a14:foregroundMark x1="67399" y1="4492" x2="67399" y2="4492"/>
                        <a14:foregroundMark x1="54029" y1="95801" x2="54029" y2="95801"/>
                        <a14:foregroundMark x1="54029" y1="97949" x2="54029" y2="97949"/>
                        <a14:foregroundMark x1="26190" y1="96387" x2="26190" y2="96387"/>
                        <a14:foregroundMark x1="50000" y1="32910" x2="50000" y2="32910"/>
                        <a14:foregroundMark x1="55311" y1="29980" x2="55311" y2="29980"/>
                        <a14:foregroundMark x1="21429" y1="95996" x2="21429" y2="95996"/>
                        <a14:foregroundMark x1="29487" y1="95801" x2="29487" y2="95801"/>
                        <a14:foregroundMark x1="41575" y1="95605" x2="41575" y2="95605"/>
                        <a14:foregroundMark x1="61172" y1="94824" x2="61172" y2="94824"/>
                        <a14:foregroundMark x1="68315" y1="28809" x2="68315" y2="28809"/>
                      </a14:backgroundRemoval>
                    </a14:imgEffect>
                    <a14:imgEffect>
                      <a14:brightnessContrast bright="4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870" y="4698163"/>
            <a:ext cx="1433617" cy="2688687"/>
          </a:xfrm>
          <a:prstGeom prst="rect">
            <a:avLst/>
          </a:prstGeom>
        </p:spPr>
      </p:pic>
      <p:pic>
        <p:nvPicPr>
          <p:cNvPr id="25" name="Picture 24" descr="LTK4qnjTa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9410">
            <a:off x="1648993" y="5581676"/>
            <a:ext cx="899290" cy="937941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22776" y="5720127"/>
            <a:ext cx="2072641" cy="594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987800" y="5771398"/>
            <a:ext cx="248267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b="1" i="1"/>
              <a:t>The headings for</a:t>
            </a:r>
          </a:p>
          <a:p>
            <a:pPr>
              <a:lnSpc>
                <a:spcPct val="70000"/>
              </a:lnSpc>
            </a:pPr>
            <a:r>
              <a:rPr lang="en-US" b="1" i="1"/>
              <a:t>a coaching cycle</a:t>
            </a:r>
          </a:p>
        </p:txBody>
      </p:sp>
      <p:pic>
        <p:nvPicPr>
          <p:cNvPr id="18" name="Picture 17" descr="Starter Kata Logo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0" t="29168" r="19363" b="55183"/>
          <a:stretch/>
        </p:blipFill>
        <p:spPr>
          <a:xfrm>
            <a:off x="6118889" y="171156"/>
            <a:ext cx="2286000" cy="12161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3234139" y="5190644"/>
            <a:ext cx="2145563" cy="59502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>
                <a:solidFill>
                  <a:srgbClr val="FF0000"/>
                </a:solidFill>
              </a:rPr>
              <a:t>The Five Coaching Kata Questions</a:t>
            </a:r>
          </a:p>
        </p:txBody>
      </p:sp>
      <p:pic>
        <p:nvPicPr>
          <p:cNvPr id="19" name="Picture 18" descr="LTK4qnjTa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9410">
            <a:off x="3971502" y="4192702"/>
            <a:ext cx="899290" cy="937941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361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4"/>
          <p:cNvGrpSpPr/>
          <p:nvPr/>
        </p:nvGrpSpPr>
        <p:grpSpPr>
          <a:xfrm>
            <a:off x="1616813" y="1438875"/>
            <a:ext cx="6540988" cy="4590077"/>
            <a:chOff x="1616813" y="1381791"/>
            <a:chExt cx="6540988" cy="4590077"/>
          </a:xfrm>
        </p:grpSpPr>
        <p:pic>
          <p:nvPicPr>
            <p:cNvPr id="52" name="Grafik 15"/>
            <p:cNvPicPr>
              <a:picLocks noChangeAspect="1"/>
            </p:cNvPicPr>
            <p:nvPr/>
          </p:nvPicPr>
          <p:blipFill rotWithShape="1">
            <a:blip r:embed="rId3"/>
            <a:srcRect l="-2" r="49529"/>
            <a:stretch/>
          </p:blipFill>
          <p:spPr>
            <a:xfrm>
              <a:off x="1616813" y="1381796"/>
              <a:ext cx="3291840" cy="4574953"/>
            </a:xfrm>
            <a:prstGeom prst="rect">
              <a:avLst/>
            </a:prstGeom>
          </p:spPr>
        </p:pic>
        <p:pic>
          <p:nvPicPr>
            <p:cNvPr id="53" name="Grafik 16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l="290" r="-290"/>
            <a:stretch/>
          </p:blipFill>
          <p:spPr>
            <a:xfrm>
              <a:off x="4911931" y="1381791"/>
              <a:ext cx="3245870" cy="4590077"/>
            </a:xfrm>
            <a:prstGeom prst="rect">
              <a:avLst/>
            </a:prstGeom>
            <a:ln>
              <a:noFill/>
            </a:ln>
          </p:spPr>
        </p:pic>
        <p:sp>
          <p:nvSpPr>
            <p:cNvPr id="54" name="Rectangle 53"/>
            <p:cNvSpPr/>
            <p:nvPr/>
          </p:nvSpPr>
          <p:spPr>
            <a:xfrm>
              <a:off x="2002792" y="1461370"/>
              <a:ext cx="2843784" cy="44165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974607" y="1461371"/>
              <a:ext cx="3098784" cy="44165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991524" y="2257243"/>
              <a:ext cx="3081867" cy="12192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273725" y="2257243"/>
              <a:ext cx="2565400" cy="12192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985855" y="1537568"/>
              <a:ext cx="2633133" cy="246199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tabLst>
                  <a:tab pos="287338" algn="l"/>
                </a:tabLst>
              </a:pPr>
              <a:r>
                <a:rPr lang="en-US" sz="1000" b="1" dirty="0" smtClean="0"/>
                <a:t>1) What is the Target Condition?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991522" y="1435964"/>
              <a:ext cx="3126868" cy="468568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Is the target condition connected to the challenge?</a:t>
              </a:r>
            </a:p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What do you want to be happening?     • No verbs!</a:t>
              </a:r>
              <a:endParaRPr lang="en-US" sz="900" dirty="0"/>
            </a:p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 Measureable?   • Not 'lack of something'  • Achieve-by date? </a:t>
              </a:r>
              <a:endParaRPr lang="en-US" sz="900" dirty="0" smtClean="0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2011259" y="1893178"/>
              <a:ext cx="2844800" cy="0"/>
            </a:xfrm>
            <a:prstGeom prst="line">
              <a:avLst/>
            </a:prstGeom>
            <a:ln w="12700">
              <a:solidFill>
                <a:srgbClr val="7F7F7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996982" y="5247924"/>
              <a:ext cx="2633133" cy="400087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tabLst>
                  <a:tab pos="287338" algn="l"/>
                </a:tabLst>
              </a:pPr>
              <a:r>
                <a:rPr lang="en-US" sz="1000" b="1" dirty="0"/>
                <a:t>5) How quickly can we go and see what we Have Learned from taking that step?</a:t>
              </a:r>
              <a:endParaRPr lang="en-US" sz="1000" b="1" dirty="0" smtClean="0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4999993" y="1901646"/>
              <a:ext cx="3064933" cy="0"/>
            </a:xfrm>
            <a:prstGeom prst="line">
              <a:avLst/>
            </a:prstGeom>
            <a:ln w="12700">
              <a:solidFill>
                <a:srgbClr val="7F7F7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991521" y="1910098"/>
              <a:ext cx="3064937" cy="343918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 smtClean="0"/>
                <a:t>• Numbers, not opinions.  • Can you show me?  • How do you know?   • How did you get the data?    </a:t>
              </a:r>
              <a:r>
                <a:rPr lang="en-US" sz="900" i="1" dirty="0"/>
                <a:t>• Is there a run chart?</a:t>
              </a:r>
              <a:endParaRPr lang="en-US" sz="900" dirty="0" smtClean="0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2011253" y="2257253"/>
              <a:ext cx="2844800" cy="0"/>
            </a:xfrm>
            <a:prstGeom prst="line">
              <a:avLst/>
            </a:prstGeom>
            <a:ln w="9525">
              <a:solidFill>
                <a:srgbClr val="7F7F7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999987" y="2265721"/>
              <a:ext cx="3064933" cy="0"/>
            </a:xfrm>
            <a:prstGeom prst="line">
              <a:avLst/>
            </a:prstGeom>
            <a:ln w="9525">
              <a:solidFill>
                <a:srgbClr val="7F7F7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985852" y="1937451"/>
              <a:ext cx="2633133" cy="246199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tabLst>
                  <a:tab pos="287338" algn="l"/>
                </a:tabLst>
              </a:pPr>
              <a:r>
                <a:rPr lang="en-US" sz="1000" b="1" dirty="0" smtClean="0"/>
                <a:t>2) What is the Actual Condition now?</a:t>
              </a: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2011255" y="3476494"/>
              <a:ext cx="2844800" cy="0"/>
            </a:xfrm>
            <a:prstGeom prst="line">
              <a:avLst/>
            </a:prstGeom>
            <a:ln w="9525">
              <a:solidFill>
                <a:srgbClr val="7F7F7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99989" y="3484962"/>
              <a:ext cx="3064933" cy="0"/>
            </a:xfrm>
            <a:prstGeom prst="line">
              <a:avLst/>
            </a:prstGeom>
            <a:ln w="9525">
              <a:solidFill>
                <a:srgbClr val="7F7F7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2256790" y="2276124"/>
              <a:ext cx="2294471" cy="1169529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tabLst>
                  <a:tab pos="287338" algn="l"/>
                </a:tabLst>
              </a:pPr>
              <a:r>
                <a:rPr lang="en-US" sz="1000" b="1" dirty="0" smtClean="0">
                  <a:solidFill>
                    <a:schemeClr val="accent6">
                      <a:lumMod val="75000"/>
                    </a:schemeClr>
                  </a:solidFill>
                </a:rPr>
                <a:t>What did you plan as your Last Step?</a:t>
              </a:r>
            </a:p>
            <a:p>
              <a:pPr>
                <a:tabLst>
                  <a:tab pos="287338" algn="l"/>
                </a:tabLst>
              </a:pPr>
              <a:endParaRPr lang="en-US" sz="1000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>
                <a:tabLst>
                  <a:tab pos="287338" algn="l"/>
                </a:tabLst>
              </a:pPr>
              <a:r>
                <a:rPr lang="en-US" sz="1000" b="1" dirty="0" smtClean="0">
                  <a:solidFill>
                    <a:schemeClr val="accent6">
                      <a:lumMod val="75000"/>
                    </a:schemeClr>
                  </a:solidFill>
                </a:rPr>
                <a:t>What did you Expect?</a:t>
              </a:r>
            </a:p>
            <a:p>
              <a:pPr>
                <a:tabLst>
                  <a:tab pos="287338" algn="l"/>
                </a:tabLst>
              </a:pPr>
              <a:endParaRPr lang="en-US" sz="1000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>
                <a:tabLst>
                  <a:tab pos="287338" algn="l"/>
                </a:tabLst>
              </a:pPr>
              <a:r>
                <a:rPr lang="en-US" sz="1000" b="1" dirty="0" smtClean="0">
                  <a:solidFill>
                    <a:schemeClr val="accent6">
                      <a:lumMod val="75000"/>
                    </a:schemeClr>
                  </a:solidFill>
                </a:rPr>
                <a:t>What Actually Happened?</a:t>
              </a:r>
            </a:p>
            <a:p>
              <a:pPr>
                <a:tabLst>
                  <a:tab pos="287338" algn="l"/>
                </a:tabLst>
              </a:pPr>
              <a:endParaRPr lang="en-US" sz="1000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>
                <a:tabLst>
                  <a:tab pos="287338" algn="l"/>
                </a:tabLst>
              </a:pPr>
              <a:r>
                <a:rPr lang="en-US" sz="1000" b="1" dirty="0" smtClean="0">
                  <a:solidFill>
                    <a:schemeClr val="accent6">
                      <a:lumMod val="75000"/>
                    </a:schemeClr>
                  </a:solidFill>
                </a:rPr>
                <a:t>What did you Learn?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 rot="16200000">
              <a:off x="1429141" y="2686961"/>
              <a:ext cx="1409766" cy="338532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 algn="ctr"/>
              <a:r>
                <a:rPr lang="en-US" sz="1600" spc="60" dirty="0" smtClean="0">
                  <a:solidFill>
                    <a:srgbClr val="E46C0A"/>
                  </a:solidFill>
                </a:rPr>
                <a:t>REFLECTION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983056" y="2248767"/>
              <a:ext cx="3064937" cy="343918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What was being tested?</a:t>
              </a:r>
            </a:p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 Is the Experimenting Record filled in?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983057" y="2612834"/>
              <a:ext cx="3064937" cy="219269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Was this written down?  • Just read it!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991521" y="2858364"/>
              <a:ext cx="3152269" cy="343918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Only facts &amp; numbers.   • Are the numbers written down?</a:t>
              </a:r>
            </a:p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Is there a run chart?   • What is different than expected?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991521" y="3205501"/>
              <a:ext cx="3064937" cy="219269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Did the Learner really reflect on this?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2282191" y="3188627"/>
              <a:ext cx="256032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999989" y="3197095"/>
              <a:ext cx="3064933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282191" y="2875361"/>
              <a:ext cx="256032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999989" y="2883829"/>
              <a:ext cx="3064933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282191" y="2562095"/>
              <a:ext cx="256032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999989" y="2570563"/>
              <a:ext cx="3064933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2002786" y="3503788"/>
              <a:ext cx="2633133" cy="738642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tabLst>
                  <a:tab pos="287338" algn="l"/>
                </a:tabLst>
              </a:pPr>
              <a:r>
                <a:rPr lang="en-US" sz="1000" b="1" dirty="0" smtClean="0"/>
                <a:t>3) What Obstacles do you think are preventing you from reaching the target condition?</a:t>
              </a:r>
            </a:p>
            <a:p>
              <a:pPr>
                <a:tabLst>
                  <a:tab pos="287338" algn="l"/>
                </a:tabLst>
              </a:pPr>
              <a:endParaRPr lang="en-US" sz="1200" b="1" dirty="0"/>
            </a:p>
            <a:p>
              <a:pPr>
                <a:tabLst>
                  <a:tab pos="287338" algn="l"/>
                </a:tabLst>
              </a:pPr>
              <a:r>
                <a:rPr lang="en-US" sz="1000" b="1" dirty="0" smtClean="0"/>
                <a:t>Which *one* are you addressing now?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83056" y="3510300"/>
              <a:ext cx="3064937" cy="468568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Is the Obstacles Parking Lot up-to-date?</a:t>
              </a:r>
            </a:p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 smtClean="0"/>
                <a:t>• True obstacles (variation), not action items or l</a:t>
              </a:r>
              <a:r>
                <a:rPr lang="en-US" sz="900" i="1" dirty="0"/>
                <a:t>ack of a perceived solution.</a:t>
              </a:r>
              <a:endParaRPr lang="en-US" sz="900" i="1" dirty="0" smtClean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983054" y="3984433"/>
              <a:ext cx="3064937" cy="343918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Where does this problem occur?   • Can you show me?</a:t>
              </a:r>
            </a:p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 smtClean="0"/>
                <a:t>• When does this problem occur?</a:t>
              </a: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2011257" y="4340093"/>
              <a:ext cx="2844800" cy="0"/>
            </a:xfrm>
            <a:prstGeom prst="line">
              <a:avLst/>
            </a:prstGeom>
            <a:ln w="12700">
              <a:solidFill>
                <a:srgbClr val="7F7F7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999991" y="4348561"/>
              <a:ext cx="3064933" cy="0"/>
            </a:xfrm>
            <a:prstGeom prst="line">
              <a:avLst/>
            </a:prstGeom>
            <a:ln w="12700">
              <a:solidFill>
                <a:srgbClr val="7F7F7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1985851" y="4367390"/>
              <a:ext cx="2633133" cy="615531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tabLst>
                  <a:tab pos="287338" algn="l"/>
                </a:tabLst>
              </a:pPr>
              <a:r>
                <a:rPr lang="en-US" sz="1000" b="1" dirty="0" smtClean="0"/>
                <a:t>4) What is your next step? </a:t>
              </a:r>
              <a:r>
                <a:rPr lang="en-US" sz="1000" b="1" dirty="0"/>
                <a:t>(Next experiment)</a:t>
              </a:r>
            </a:p>
            <a:p>
              <a:pPr>
                <a:tabLst>
                  <a:tab pos="287338" algn="l"/>
                </a:tabLst>
              </a:pPr>
              <a:endParaRPr lang="en-US" sz="1400" b="1" dirty="0"/>
            </a:p>
            <a:p>
              <a:pPr>
                <a:tabLst>
                  <a:tab pos="287338" algn="l"/>
                </a:tabLst>
              </a:pPr>
              <a:r>
                <a:rPr lang="en-US" sz="1000" b="1" dirty="0"/>
                <a:t>What do you expect?</a:t>
              </a:r>
              <a:endParaRPr lang="en-US" sz="1000" b="1" dirty="0" smtClean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983052" y="4348498"/>
              <a:ext cx="3064937" cy="343918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What is the current knowledge threshold?</a:t>
              </a:r>
            </a:p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Did what was learned in the last experiment frame this one?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983049" y="4653299"/>
              <a:ext cx="3064937" cy="593217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 Is expectation written down?   • Please read it.</a:t>
              </a:r>
            </a:p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What numerical outcome do you expect?</a:t>
              </a:r>
            </a:p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How will you measure it?</a:t>
              </a:r>
            </a:p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How many cycles do you plan to measure?</a:t>
              </a:r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2011257" y="5262961"/>
              <a:ext cx="2844800" cy="0"/>
            </a:xfrm>
            <a:prstGeom prst="line">
              <a:avLst/>
            </a:prstGeom>
            <a:ln w="12700">
              <a:solidFill>
                <a:srgbClr val="7F7F7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999991" y="5271429"/>
              <a:ext cx="3064933" cy="0"/>
            </a:xfrm>
            <a:prstGeom prst="line">
              <a:avLst/>
            </a:prstGeom>
            <a:ln w="12700">
              <a:solidFill>
                <a:srgbClr val="7F7F7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4983047" y="5254432"/>
              <a:ext cx="3064937" cy="593217"/>
            </a:xfrm>
            <a:prstGeom prst="rect">
              <a:avLst/>
            </a:prstGeom>
            <a:noFill/>
          </p:spPr>
          <p:txBody>
            <a:bodyPr wrap="square" lIns="91419" tIns="45709" rIns="91419" bIns="45709" rtlCol="0">
              <a:spAutoFit/>
            </a:bodyPr>
            <a:lstStyle/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Strive for cheap and fast experiments</a:t>
              </a:r>
            </a:p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Can we run this experiment today?  Right now?</a:t>
              </a:r>
            </a:p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 When is the next coaching cycle?</a:t>
              </a:r>
            </a:p>
            <a:p>
              <a:pPr>
                <a:lnSpc>
                  <a:spcPct val="90000"/>
                </a:lnSpc>
                <a:tabLst>
                  <a:tab pos="287338" algn="l"/>
                </a:tabLst>
              </a:pPr>
              <a:r>
                <a:rPr lang="en-US" sz="900" i="1" dirty="0"/>
                <a:t>• Accompany the Learner if necessary.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4D1E6-34D6-5C4C-A7E3-AB2F6F87675C}" type="slidenum">
              <a:rPr lang="en-US"/>
              <a:pPr/>
              <a:t>41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39668"/>
            <a:ext cx="10058400" cy="94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THEN GO BEYOND THE FORMAL KATA</a:t>
            </a:r>
          </a:p>
          <a:p>
            <a:pPr algn="ctr">
              <a:lnSpc>
                <a:spcPct val="80000"/>
              </a:lnSpc>
            </a:pPr>
            <a:r>
              <a:rPr lang="en-US" sz="2800" b="1"/>
              <a:t>Develop your own way - by building on the fundamentals</a:t>
            </a:r>
            <a:endParaRPr lang="en-US"/>
          </a:p>
        </p:txBody>
      </p:sp>
      <p:sp>
        <p:nvSpPr>
          <p:cNvPr id="6" name="TextBox 12"/>
          <p:cNvSpPr txBox="1"/>
          <p:nvPr/>
        </p:nvSpPr>
        <p:spPr>
          <a:xfrm>
            <a:off x="4902200" y="6444272"/>
            <a:ext cx="4699000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/>
              <a:t>Additional clarifying questions that this coach is adding</a:t>
            </a:r>
          </a:p>
        </p:txBody>
      </p:sp>
      <p:pic>
        <p:nvPicPr>
          <p:cNvPr id="10" name="Picture 9" descr="LTK4qnjTa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405">
            <a:off x="1869008" y="5710705"/>
            <a:ext cx="893589" cy="893589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62006" y="6292413"/>
            <a:ext cx="4602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1"/>
                </a:solidFill>
              </a:rPr>
              <a:t>Starter Kata</a:t>
            </a:r>
          </a:p>
        </p:txBody>
      </p:sp>
      <p:pic>
        <p:nvPicPr>
          <p:cNvPr id="8" name="Picture 7" descr="LTK4qnjT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5920309" y="5609752"/>
            <a:ext cx="893589" cy="893589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sp>
        <p:nvSpPr>
          <p:cNvPr id="92" name="TextBox 91"/>
          <p:cNvSpPr txBox="1"/>
          <p:nvPr/>
        </p:nvSpPr>
        <p:spPr>
          <a:xfrm>
            <a:off x="1616814" y="1129214"/>
            <a:ext cx="3357794" cy="338532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ctr"/>
            <a:r>
              <a:rPr lang="en-US" sz="1600" b="1" dirty="0" smtClean="0"/>
              <a:t>The Starter-Kata Coaching Questions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912957" y="1118806"/>
            <a:ext cx="3242733" cy="338532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ctr"/>
            <a:r>
              <a:rPr lang="en-US" sz="1600" b="1" dirty="0" smtClean="0"/>
              <a:t>Coach's notes &amp; clarifying questions</a:t>
            </a:r>
          </a:p>
        </p:txBody>
      </p:sp>
      <p:pic>
        <p:nvPicPr>
          <p:cNvPr id="94" name="Grafik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13038">
            <a:off x="7435366" y="1265579"/>
            <a:ext cx="2101277" cy="11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6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146" y="1294518"/>
            <a:ext cx="8522214" cy="51988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0" y="404632"/>
            <a:ext cx="10058400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SUMMARY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75167" y="1619225"/>
            <a:ext cx="8309193" cy="4587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80000"/>
              </a:lnSpc>
              <a:buClr>
                <a:srgbClr val="FF0000"/>
              </a:buClr>
              <a:buSzPct val="135000"/>
              <a:buFont typeface="Wingdings" charset="2"/>
              <a:buChar char="ü"/>
            </a:pPr>
            <a:r>
              <a:rPr lang="en-US" sz="2800" b="1"/>
              <a:t>Knowing isn't the same as doing. Benchmarking      is not enough to make change happen.</a:t>
            </a:r>
          </a:p>
          <a:p>
            <a:pPr marL="457200" indent="-457200">
              <a:lnSpc>
                <a:spcPct val="80000"/>
              </a:lnSpc>
              <a:buClr>
                <a:srgbClr val="FF0000"/>
              </a:buClr>
              <a:buSzPct val="135000"/>
              <a:buFont typeface="Wingdings" charset="2"/>
              <a:buChar char="ü"/>
            </a:pPr>
            <a:endParaRPr lang="en-US" sz="2800" b="1"/>
          </a:p>
          <a:p>
            <a:pPr marL="457200" indent="-457200">
              <a:lnSpc>
                <a:spcPct val="80000"/>
              </a:lnSpc>
              <a:buClr>
                <a:srgbClr val="FF0000"/>
              </a:buClr>
              <a:buSzPct val="135000"/>
              <a:buFont typeface="Wingdings" charset="2"/>
              <a:buChar char="ü"/>
            </a:pPr>
            <a:r>
              <a:rPr lang="en-US" sz="2800" b="1"/>
              <a:t>Scientific thinking is a good way to navigate, but     it is not our default mode.</a:t>
            </a:r>
          </a:p>
          <a:p>
            <a:pPr marL="457200" indent="-457200">
              <a:lnSpc>
                <a:spcPct val="80000"/>
              </a:lnSpc>
              <a:buClr>
                <a:srgbClr val="FF0000"/>
              </a:buClr>
              <a:buSzPct val="135000"/>
              <a:buFont typeface="Wingdings" charset="2"/>
              <a:buChar char="ü"/>
            </a:pPr>
            <a:endParaRPr lang="en-US" sz="2800" b="1"/>
          </a:p>
          <a:p>
            <a:pPr marL="457200" indent="-457200">
              <a:lnSpc>
                <a:spcPct val="80000"/>
              </a:lnSpc>
              <a:buClr>
                <a:srgbClr val="FF0000"/>
              </a:buClr>
              <a:buSzPct val="135000"/>
              <a:buFont typeface="Wingdings" charset="2"/>
              <a:buChar char="ü"/>
            </a:pPr>
            <a:r>
              <a:rPr lang="en-US" sz="2800" b="1"/>
              <a:t>Skills, habits and mindset are wired in our brain.</a:t>
            </a:r>
          </a:p>
          <a:p>
            <a:pPr>
              <a:lnSpc>
                <a:spcPct val="80000"/>
              </a:lnSpc>
              <a:buClr>
                <a:srgbClr val="FF0000"/>
              </a:buClr>
              <a:buSzPct val="135000"/>
            </a:pPr>
            <a:endParaRPr lang="en-US" sz="2800" b="1"/>
          </a:p>
          <a:p>
            <a:pPr marL="457200" indent="-457200">
              <a:lnSpc>
                <a:spcPct val="80000"/>
              </a:lnSpc>
              <a:buClr>
                <a:srgbClr val="FF0000"/>
              </a:buClr>
              <a:buSzPct val="135000"/>
              <a:buFont typeface="Wingdings" charset="2"/>
              <a:buChar char="ü"/>
            </a:pPr>
            <a:r>
              <a:rPr lang="en-US" sz="2800" b="1"/>
              <a:t>You can practice </a:t>
            </a:r>
            <a:r>
              <a:rPr lang="en-US" sz="2800" b="1" i="1"/>
              <a:t>Starter Kata</a:t>
            </a:r>
            <a:r>
              <a:rPr lang="en-US" sz="2800" b="1"/>
              <a:t> (with some coaching) to help wire your brain for scientific thinking.</a:t>
            </a:r>
          </a:p>
          <a:p>
            <a:pPr marL="457200" indent="-457200">
              <a:lnSpc>
                <a:spcPct val="80000"/>
              </a:lnSpc>
              <a:buClr>
                <a:srgbClr val="FF0000"/>
              </a:buClr>
              <a:buSzPct val="135000"/>
              <a:buFont typeface="Wingdings" charset="2"/>
              <a:buChar char="ü"/>
            </a:pPr>
            <a:endParaRPr lang="en-US" sz="2800" b="1"/>
          </a:p>
          <a:p>
            <a:pPr marL="457200" indent="-457200">
              <a:lnSpc>
                <a:spcPct val="80000"/>
              </a:lnSpc>
              <a:buClr>
                <a:srgbClr val="FF0000"/>
              </a:buClr>
              <a:buSzPct val="135000"/>
              <a:buFont typeface="Wingdings" charset="2"/>
              <a:buChar char="ü"/>
            </a:pPr>
            <a:r>
              <a:rPr lang="en-US" sz="2800" b="1"/>
              <a:t>You can also modify an organization's culture this way, with managers as the coaches.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1254D1E6-34D6-5C4C-A7E3-AB2F6F87675C}" type="slidenum">
              <a:rPr lang="en-US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81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43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" y="319800"/>
            <a:ext cx="10058399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A SHIFT TO “21</a:t>
            </a:r>
            <a:r>
              <a:rPr lang="en-US" sz="4000" b="1" baseline="30000"/>
              <a:t>ST</a:t>
            </a:r>
            <a:r>
              <a:rPr lang="en-US" sz="4000" b="1"/>
              <a:t> CENTURY LEAN”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23318" y="1013427"/>
            <a:ext cx="9211793" cy="5939544"/>
            <a:chOff x="423318" y="1013427"/>
            <a:chExt cx="9211793" cy="5939544"/>
          </a:xfrm>
        </p:grpSpPr>
        <p:pic>
          <p:nvPicPr>
            <p:cNvPr id="2" name="Picture 1" descr="21st Century Lea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318" y="1013427"/>
              <a:ext cx="9211793" cy="5939544"/>
            </a:xfrm>
            <a:prstGeom prst="rect">
              <a:avLst/>
            </a:prstGeom>
            <a:ln w="19050">
              <a:solidFill>
                <a:srgbClr val="404040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590603" y="4130484"/>
              <a:ext cx="2450592" cy="234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25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44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319707"/>
            <a:ext cx="10058400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THINGS YOU CAN DO AFTER TODAY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829151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TK Website:  </a:t>
            </a:r>
            <a:r>
              <a:rPr lang="en-US" sz="3600" b="1" i="1">
                <a:solidFill>
                  <a:srgbClr val="FF0000"/>
                </a:solidFill>
              </a:rPr>
              <a:t>Info, Videos, Materials</a:t>
            </a:r>
          </a:p>
        </p:txBody>
      </p:sp>
      <p:pic>
        <p:nvPicPr>
          <p:cNvPr id="2" name="Picture 1" descr="TK Website Home P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55" y="1522517"/>
            <a:ext cx="4853464" cy="56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2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45</a:t>
            </a:fld>
            <a:endParaRPr lang="en-US"/>
          </a:p>
        </p:txBody>
      </p:sp>
      <p:pic>
        <p:nvPicPr>
          <p:cNvPr id="6" name="Picture 5" descr="TKC Cov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t="1103" r="1816" b="292"/>
          <a:stretch/>
        </p:blipFill>
        <p:spPr>
          <a:xfrm>
            <a:off x="6385352" y="2457858"/>
            <a:ext cx="2452592" cy="3167027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TK Cover (large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66" y="2457859"/>
            <a:ext cx="2121850" cy="3179238"/>
          </a:xfrm>
          <a:prstGeom prst="rect">
            <a:avLst/>
          </a:prstGeom>
          <a:ln w="19050">
            <a:solidFill>
              <a:srgbClr val="404040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TKPG Cove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t="12655" r="18603" b="21666"/>
          <a:stretch/>
        </p:blipFill>
        <p:spPr>
          <a:xfrm>
            <a:off x="3735598" y="2462236"/>
            <a:ext cx="2206855" cy="3174860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715982" y="5765987"/>
            <a:ext cx="2226471" cy="4528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/>
              <a:t>October 2017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99970" y="5765987"/>
            <a:ext cx="2437974" cy="4528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/>
              <a:t>May 2017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01902"/>
            <a:ext cx="10058400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AFTER TODAY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228922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TK Books</a:t>
            </a:r>
          </a:p>
        </p:txBody>
      </p:sp>
    </p:spTree>
    <p:extLst>
      <p:ext uri="{BB962C8B-B14F-4D97-AF65-F5344CB8AC3E}">
        <p14:creationId xmlns:p14="http://schemas.microsoft.com/office/powerpoint/2010/main" val="397002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46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288979"/>
            <a:ext cx="10058400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>
                <a:solidFill>
                  <a:srgbClr val="FF0000"/>
                </a:solidFill>
              </a:rPr>
              <a:t>ONLINE IK/CK BASICS COURSE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869659"/>
            <a:ext cx="10058400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rgbClr val="3366FF"/>
                </a:solidFill>
              </a:rPr>
              <a:t>Contact Bill Kraus at Arkansas Manufacturing Solutions</a:t>
            </a:r>
          </a:p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rgbClr val="3366FF"/>
                </a:solidFill>
              </a:rPr>
              <a:t>for access to the online course!</a:t>
            </a:r>
            <a:endParaRPr lang="en-US" sz="2800" b="1">
              <a:solidFill>
                <a:srgbClr val="3366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13483" y="2266871"/>
            <a:ext cx="8661187" cy="4466382"/>
            <a:chOff x="713483" y="2001083"/>
            <a:chExt cx="8661187" cy="4466382"/>
          </a:xfrm>
        </p:grpSpPr>
        <p:pic>
          <p:nvPicPr>
            <p:cNvPr id="6" name="Picture 5" descr="Screen shot 2017-02-15 at 1.26.01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8" t="12997" r="14042" b="21261"/>
            <a:stretch/>
          </p:blipFill>
          <p:spPr>
            <a:xfrm>
              <a:off x="713483" y="2001083"/>
              <a:ext cx="8661187" cy="4466382"/>
            </a:xfrm>
            <a:prstGeom prst="rect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2439015" y="5794048"/>
              <a:ext cx="1132693" cy="28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Screen shot 2017-02-15 at 1.19.05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0000" b="77889" l="31250" r="53681"/>
                      </a14:imgEffect>
                      <a14:imgEffect>
                        <a14:sharpenSoften amount="1300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4" t="69386" r="45763" b="21917"/>
            <a:stretch/>
          </p:blipFill>
          <p:spPr>
            <a:xfrm>
              <a:off x="2331106" y="5759987"/>
              <a:ext cx="2136126" cy="50586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1727808"/>
            <a:ext cx="100584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/>
              <a:t>A way to get the Kata basics, so your practice can be better</a:t>
            </a:r>
          </a:p>
        </p:txBody>
      </p:sp>
    </p:spTree>
    <p:extLst>
      <p:ext uri="{BB962C8B-B14F-4D97-AF65-F5344CB8AC3E}">
        <p14:creationId xmlns:p14="http://schemas.microsoft.com/office/powerpoint/2010/main" val="362237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4D1E6-34D6-5C4C-A7E3-AB2F6F87675C}" type="slidenum">
              <a:rPr lang="en-US"/>
              <a:pPr/>
              <a:t>47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484326"/>
            <a:ext cx="10058400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AFTER TODAY</a:t>
            </a:r>
          </a:p>
        </p:txBody>
      </p:sp>
      <p:pic>
        <p:nvPicPr>
          <p:cNvPr id="7" name="Picture 6" descr="KiC Hands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 t="12535" r="18001" b="13811"/>
          <a:stretch/>
        </p:blipFill>
        <p:spPr>
          <a:xfrm>
            <a:off x="735568" y="2279420"/>
            <a:ext cx="3952435" cy="24980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10232" y="1245567"/>
            <a:ext cx="4409356" cy="98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>
                <a:solidFill>
                  <a:srgbClr val="FF0000"/>
                </a:solidFill>
              </a:rPr>
              <a:t>Kata in the Classroom</a:t>
            </a:r>
          </a:p>
          <a:p>
            <a:pPr algn="ctr">
              <a:lnSpc>
                <a:spcPct val="90000"/>
              </a:lnSpc>
            </a:pPr>
            <a:r>
              <a:rPr lang="en-US" sz="2800" b="1">
                <a:solidFill>
                  <a:srgbClr val="0000FF"/>
                </a:solidFill>
              </a:rPr>
              <a:t>www.katatogrow.com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0232" y="4928014"/>
            <a:ext cx="4409356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/>
              <a:t>Run the exercise in your company and invite some teachers.</a:t>
            </a:r>
          </a:p>
          <a:p>
            <a:pPr>
              <a:lnSpc>
                <a:spcPct val="80000"/>
              </a:lnSpc>
            </a:pPr>
            <a:r>
              <a:rPr lang="en-US" sz="2400"/>
              <a:t>Takes ~ 90 minutes.</a:t>
            </a:r>
            <a:endParaRPr lang="en-US" sz="2800">
              <a:solidFill>
                <a:srgbClr val="0000FF"/>
              </a:solidFill>
            </a:endParaRPr>
          </a:p>
        </p:txBody>
      </p:sp>
      <p:pic>
        <p:nvPicPr>
          <p:cNvPr id="11" name="Picture 10" descr="P105015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161" y="1490395"/>
            <a:ext cx="3861491" cy="51486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97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48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66126" y="669549"/>
            <a:ext cx="5761666" cy="144959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i="1"/>
              <a:t>Best wishes</a:t>
            </a:r>
          </a:p>
          <a:p>
            <a:pPr>
              <a:lnSpc>
                <a:spcPct val="80000"/>
              </a:lnSpc>
            </a:pPr>
            <a:r>
              <a:rPr lang="en-US" sz="5400" b="1" i="1"/>
              <a:t>for your practice!</a:t>
            </a:r>
            <a:endParaRPr lang="en-US" sz="4000" b="1" i="1"/>
          </a:p>
        </p:txBody>
      </p:sp>
      <p:pic>
        <p:nvPicPr>
          <p:cNvPr id="11" name="Picture 10" descr="Black TK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06" y="228247"/>
            <a:ext cx="2198027" cy="2200350"/>
          </a:xfrm>
          <a:prstGeom prst="rect">
            <a:avLst/>
          </a:prstGeom>
        </p:spPr>
      </p:pic>
      <p:pic>
        <p:nvPicPr>
          <p:cNvPr id="2" name="Picture 1" descr="KC2 Stick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468" y="2263581"/>
            <a:ext cx="6532942" cy="4350461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0428" y="6467441"/>
            <a:ext cx="3577180" cy="744753"/>
            <a:chOff x="2807483" y="4710211"/>
            <a:chExt cx="4414426" cy="919064"/>
          </a:xfrm>
        </p:grpSpPr>
        <p:pic>
          <p:nvPicPr>
            <p:cNvPr id="7" name="Picture 6" descr="kata-768x312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432"/>
            <a:stretch/>
          </p:blipFill>
          <p:spPr>
            <a:xfrm>
              <a:off x="2807483" y="4710211"/>
              <a:ext cx="4414426" cy="888939"/>
            </a:xfrm>
            <a:prstGeom prst="rect">
              <a:avLst/>
            </a:prstGeom>
          </p:spPr>
        </p:pic>
        <p:pic>
          <p:nvPicPr>
            <p:cNvPr id="8" name="Picture 7" descr="Screen shot 2017-02-12 at 11.20.49 AM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949" y="4965699"/>
              <a:ext cx="187325" cy="552451"/>
            </a:xfrm>
            <a:prstGeom prst="rect">
              <a:avLst/>
            </a:prstGeom>
          </p:spPr>
        </p:pic>
        <p:pic>
          <p:nvPicPr>
            <p:cNvPr id="9" name="Picture 8" descr="Screen shot 2017-02-12 at 11.20.49 AM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1624" y="4997449"/>
              <a:ext cx="187325" cy="161926"/>
            </a:xfrm>
            <a:prstGeom prst="rect">
              <a:avLst/>
            </a:prstGeom>
          </p:spPr>
        </p:pic>
        <p:pic>
          <p:nvPicPr>
            <p:cNvPr id="12" name="Picture 11" descr="Screen shot 2017-02-12 at 11.20.49 AM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6811">
              <a:off x="3154981" y="4916401"/>
              <a:ext cx="210278" cy="278284"/>
            </a:xfrm>
            <a:prstGeom prst="rect">
              <a:avLst/>
            </a:prstGeom>
          </p:spPr>
        </p:pic>
        <p:pic>
          <p:nvPicPr>
            <p:cNvPr id="13" name="Picture 12" descr="Screen shot 2017-02-12 at 11.20.49 AM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8974" y="5146675"/>
              <a:ext cx="152226" cy="225425"/>
            </a:xfrm>
            <a:prstGeom prst="rect">
              <a:avLst/>
            </a:prstGeom>
          </p:spPr>
        </p:pic>
        <p:pic>
          <p:nvPicPr>
            <p:cNvPr id="14" name="Picture 13" descr="Screen shot 2017-02-12 at 11.20.49 AM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60000">
              <a:off x="3153053" y="5357177"/>
              <a:ext cx="152226" cy="211474"/>
            </a:xfrm>
            <a:prstGeom prst="rect">
              <a:avLst/>
            </a:prstGeom>
          </p:spPr>
        </p:pic>
        <p:pic>
          <p:nvPicPr>
            <p:cNvPr id="15" name="Picture 14" descr="Screen shot 2017-02-12 at 11.20.49 AM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424" y="5146675"/>
              <a:ext cx="187325" cy="27432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91225" y="5556250"/>
              <a:ext cx="196850" cy="730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914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46100" y="1727200"/>
            <a:ext cx="533400" cy="533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848100" y="1714500"/>
            <a:ext cx="0" cy="539496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52450" y="5588000"/>
            <a:ext cx="533400" cy="533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854450" y="5575300"/>
            <a:ext cx="0" cy="539496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851148" y="1711960"/>
            <a:ext cx="0" cy="539496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3857498" y="5572760"/>
            <a:ext cx="0" cy="539496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 flipH="1">
            <a:off x="8991346" y="1715008"/>
            <a:ext cx="533400" cy="533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6222746" y="1713992"/>
            <a:ext cx="0" cy="539496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 flipH="1">
            <a:off x="8984996" y="5575808"/>
            <a:ext cx="533400" cy="533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6216396" y="5574792"/>
            <a:ext cx="0" cy="539496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6200000" flipH="1">
            <a:off x="6219698" y="1711452"/>
            <a:ext cx="0" cy="539496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6213348" y="5572252"/>
            <a:ext cx="0" cy="539496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6812577"/>
            <a:ext cx="10058400" cy="959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4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1895580" y="3666677"/>
            <a:ext cx="3799545" cy="1421195"/>
            <a:chOff x="1629477" y="2875423"/>
            <a:chExt cx="3799545" cy="1421196"/>
          </a:xfrm>
        </p:grpSpPr>
        <p:sp>
          <p:nvSpPr>
            <p:cNvPr id="92" name="Freeform 91"/>
            <p:cNvSpPr/>
            <p:nvPr/>
          </p:nvSpPr>
          <p:spPr>
            <a:xfrm rot="19440597">
              <a:off x="1629477" y="3609435"/>
              <a:ext cx="3695528" cy="687184"/>
            </a:xfrm>
            <a:custGeom>
              <a:avLst/>
              <a:gdLst>
                <a:gd name="connsiteX0" fmla="*/ 0 w 3968750"/>
                <a:gd name="connsiteY0" fmla="*/ 342900 h 882650"/>
                <a:gd name="connsiteX1" fmla="*/ 469900 w 3968750"/>
                <a:gd name="connsiteY1" fmla="*/ 596900 h 882650"/>
                <a:gd name="connsiteX2" fmla="*/ 1054100 w 3968750"/>
                <a:gd name="connsiteY2" fmla="*/ 298450 h 882650"/>
                <a:gd name="connsiteX3" fmla="*/ 1651000 w 3968750"/>
                <a:gd name="connsiteY3" fmla="*/ 819150 h 882650"/>
                <a:gd name="connsiteX4" fmla="*/ 2260600 w 3968750"/>
                <a:gd name="connsiteY4" fmla="*/ 387350 h 882650"/>
                <a:gd name="connsiteX5" fmla="*/ 1873250 w 3968750"/>
                <a:gd name="connsiteY5" fmla="*/ 0 h 882650"/>
                <a:gd name="connsiteX6" fmla="*/ 2914650 w 3968750"/>
                <a:gd name="connsiteY6" fmla="*/ 196850 h 882650"/>
                <a:gd name="connsiteX7" fmla="*/ 2965450 w 3968750"/>
                <a:gd name="connsiteY7" fmla="*/ 882650 h 882650"/>
                <a:gd name="connsiteX8" fmla="*/ 3511550 w 3968750"/>
                <a:gd name="connsiteY8" fmla="*/ 495300 h 882650"/>
                <a:gd name="connsiteX9" fmla="*/ 3968750 w 3968750"/>
                <a:gd name="connsiteY9" fmla="*/ 419100 h 88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68750" h="882650">
                  <a:moveTo>
                    <a:pt x="0" y="342900"/>
                  </a:moveTo>
                  <a:lnTo>
                    <a:pt x="469900" y="596900"/>
                  </a:lnTo>
                  <a:lnTo>
                    <a:pt x="1054100" y="298450"/>
                  </a:lnTo>
                  <a:lnTo>
                    <a:pt x="1651000" y="819150"/>
                  </a:lnTo>
                  <a:lnTo>
                    <a:pt x="2260600" y="387350"/>
                  </a:lnTo>
                  <a:lnTo>
                    <a:pt x="1873250" y="0"/>
                  </a:lnTo>
                  <a:lnTo>
                    <a:pt x="2914650" y="196850"/>
                  </a:lnTo>
                  <a:lnTo>
                    <a:pt x="2965450" y="882650"/>
                  </a:lnTo>
                  <a:lnTo>
                    <a:pt x="3511550" y="495300"/>
                  </a:lnTo>
                  <a:lnTo>
                    <a:pt x="3968750" y="419100"/>
                  </a:lnTo>
                </a:path>
              </a:pathLst>
            </a:custGeom>
            <a:ln w="7620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82003" tIns="41000" rIns="82003" bIns="41000"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4932611" y="2875423"/>
              <a:ext cx="496411" cy="0"/>
            </a:xfrm>
            <a:prstGeom prst="line">
              <a:avLst/>
            </a:prstGeom>
            <a:ln w="825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4" name="Picture 93" descr="Stick Figure Climbing Stairs.jpg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8" b="100000" l="0" r="100000">
                        <a14:foregroundMark x1="61465" y1="7591" x2="61465" y2="7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71" y="4326047"/>
            <a:ext cx="603330" cy="127747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Oval 94"/>
          <p:cNvSpPr>
            <a:spLocks/>
          </p:cNvSpPr>
          <p:nvPr/>
        </p:nvSpPr>
        <p:spPr>
          <a:xfrm>
            <a:off x="1018407" y="5114530"/>
            <a:ext cx="1280160" cy="12801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12" tIns="41004" rIns="82012" bIns="41004"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6758947" y="3074778"/>
            <a:ext cx="288636" cy="282388"/>
          </a:xfrm>
          <a:prstGeom prst="ellipse">
            <a:avLst/>
          </a:prstGeom>
          <a:solidFill>
            <a:srgbClr val="EEECE1"/>
          </a:solidFill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30" tIns="41015" rIns="82030" bIns="41015"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7119420" y="2906833"/>
            <a:ext cx="288636" cy="282388"/>
          </a:xfrm>
          <a:prstGeom prst="ellipse">
            <a:avLst/>
          </a:prstGeom>
          <a:solidFill>
            <a:srgbClr val="EEECE1"/>
          </a:solidFill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30" tIns="41015" rIns="82030" bIns="41015"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/>
          </p:cNvSpPr>
          <p:nvPr/>
        </p:nvSpPr>
        <p:spPr>
          <a:xfrm>
            <a:off x="5436299" y="3009571"/>
            <a:ext cx="1280160" cy="12801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12" tIns="41004" rIns="82012" bIns="41004"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/>
          </p:cNvSpPr>
          <p:nvPr/>
        </p:nvSpPr>
        <p:spPr>
          <a:xfrm>
            <a:off x="7496357" y="2041225"/>
            <a:ext cx="1280160" cy="12801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12" tIns="41004" rIns="82012" bIns="41004"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7381211" y="2495622"/>
            <a:ext cx="1468789" cy="345851"/>
          </a:xfrm>
          <a:prstGeom prst="rect">
            <a:avLst/>
          </a:prstGeom>
          <a:noFill/>
        </p:spPr>
        <p:txBody>
          <a:bodyPr wrap="square" lIns="82012" tIns="41004" rIns="82012" bIns="410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>
                <a:latin typeface="Helvetica"/>
                <a:cs typeface="Helvetica"/>
              </a:rPr>
              <a:t>Challenge</a:t>
            </a:r>
            <a:endParaRPr lang="en-US" spc="-135">
              <a:latin typeface="Helvetica"/>
              <a:cs typeface="Helvetica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919127" y="5362734"/>
            <a:ext cx="1469969" cy="654552"/>
          </a:xfrm>
          <a:prstGeom prst="rect">
            <a:avLst/>
          </a:prstGeom>
          <a:noFill/>
        </p:spPr>
        <p:txBody>
          <a:bodyPr wrap="square" lIns="82012" tIns="41004" rIns="82012" bIns="410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latin typeface="Helvetica"/>
                <a:cs typeface="Helvetica"/>
              </a:rPr>
              <a:t>Current</a:t>
            </a:r>
          </a:p>
          <a:p>
            <a:pPr algn="ctr">
              <a:lnSpc>
                <a:spcPct val="90000"/>
              </a:lnSpc>
            </a:pPr>
            <a:r>
              <a:rPr lang="en-US" b="1">
                <a:latin typeface="Helvetica"/>
                <a:cs typeface="Helvetica"/>
              </a:rPr>
              <a:t>Condition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345219" y="3122651"/>
            <a:ext cx="1440896" cy="1061500"/>
          </a:xfrm>
          <a:prstGeom prst="rect">
            <a:avLst/>
          </a:prstGeom>
          <a:noFill/>
        </p:spPr>
        <p:txBody>
          <a:bodyPr wrap="square" lIns="82012" tIns="41004" rIns="82012" bIns="410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>
                <a:latin typeface="Helvetica"/>
                <a:cs typeface="Helvetica"/>
              </a:rPr>
              <a:t>Next</a:t>
            </a:r>
          </a:p>
          <a:p>
            <a:pPr algn="ctr">
              <a:lnSpc>
                <a:spcPct val="80000"/>
              </a:lnSpc>
            </a:pPr>
            <a:r>
              <a:rPr lang="en-US" b="1">
                <a:latin typeface="Helvetica"/>
                <a:cs typeface="Helvetica"/>
              </a:rPr>
              <a:t>Target</a:t>
            </a:r>
          </a:p>
          <a:p>
            <a:pPr algn="ctr">
              <a:lnSpc>
                <a:spcPct val="80000"/>
              </a:lnSpc>
            </a:pPr>
            <a:r>
              <a:rPr lang="en-US" b="1">
                <a:latin typeface="Helvetica"/>
                <a:cs typeface="Helvetica"/>
              </a:rPr>
              <a:t>Condition</a:t>
            </a:r>
          </a:p>
          <a:p>
            <a:pPr algn="ctr">
              <a:lnSpc>
                <a:spcPct val="90000"/>
              </a:lnSpc>
            </a:pPr>
            <a:r>
              <a:rPr lang="en-US" sz="1600">
                <a:latin typeface="Helvetica"/>
                <a:cs typeface="Helvetica"/>
              </a:rPr>
              <a:t>(date)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 flipH="1" flipV="1">
            <a:off x="4107908" y="4317113"/>
            <a:ext cx="585880" cy="846763"/>
          </a:xfrm>
          <a:prstGeom prst="straightConnector1">
            <a:avLst/>
          </a:prstGeom>
          <a:ln w="50800">
            <a:solidFill>
              <a:srgbClr val="0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H="1" flipV="1">
            <a:off x="3879309" y="4926714"/>
            <a:ext cx="804931" cy="230333"/>
          </a:xfrm>
          <a:prstGeom prst="straightConnector1">
            <a:avLst/>
          </a:prstGeom>
          <a:ln w="47625">
            <a:solidFill>
              <a:srgbClr val="0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" y="319009"/>
            <a:ext cx="10058400" cy="611041"/>
          </a:xfrm>
          <a:prstGeom prst="rect">
            <a:avLst/>
          </a:prstGeom>
          <a:noFill/>
        </p:spPr>
        <p:txBody>
          <a:bodyPr wrap="square" lIns="101787" tIns="50894" rIns="101787" bIns="50894" rtlCol="0">
            <a:spAutoFit/>
          </a:bodyPr>
          <a:lstStyle/>
          <a:p>
            <a:pPr algn="ctr">
              <a:lnSpc>
                <a:spcPts val="3796"/>
              </a:lnSpc>
            </a:pPr>
            <a:r>
              <a:rPr lang="en-US" sz="4000" b="1"/>
              <a:t>WE FOUND A PATTERN AT TOYOTA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60496" y="1728504"/>
            <a:ext cx="601372" cy="636857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Helvetica"/>
                <a:cs typeface="Helvetica"/>
              </a:rPr>
              <a:t>1</a:t>
            </a:r>
            <a:endParaRPr lang="en-US" sz="3100" b="1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68452" y="4482090"/>
            <a:ext cx="601372" cy="636857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Helvetica"/>
                <a:cs typeface="Helvetica"/>
              </a:rPr>
              <a:t>2</a:t>
            </a:r>
            <a:endParaRPr lang="en-US" sz="3100" b="1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74320" y="2385414"/>
            <a:ext cx="601372" cy="636857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Helvetica"/>
                <a:cs typeface="Helvetica"/>
              </a:rPr>
              <a:t>3</a:t>
            </a:r>
            <a:endParaRPr lang="en-US" sz="3100" b="1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64480" y="5074991"/>
            <a:ext cx="601372" cy="636857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Helvetica"/>
                <a:cs typeface="Helvetica"/>
              </a:rPr>
              <a:t>4</a:t>
            </a:r>
            <a:endParaRPr lang="en-US" sz="3100" b="1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872758"/>
            <a:ext cx="10058400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200" b="1" dirty="0"/>
              <a:t>The four-step Improvement Kata </a:t>
            </a:r>
            <a:r>
              <a:rPr lang="en-US" sz="3200" b="1" dirty="0">
                <a:solidFill>
                  <a:srgbClr val="FF0000"/>
                </a:solidFill>
              </a:rPr>
              <a:t>model</a:t>
            </a:r>
          </a:p>
          <a:p>
            <a:pPr algn="ctr">
              <a:lnSpc>
                <a:spcPct val="85000"/>
              </a:lnSpc>
            </a:pPr>
            <a:r>
              <a:rPr lang="en-US" sz="3200" b="1" dirty="0"/>
              <a:t>A practical, scientific </a:t>
            </a:r>
            <a:r>
              <a:rPr lang="en-US" sz="3200" b="1" i="1" dirty="0"/>
              <a:t>Way of Improving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93788" y="4980529"/>
            <a:ext cx="2353795" cy="711186"/>
          </a:xfrm>
          <a:prstGeom prst="rect">
            <a:avLst/>
          </a:prstGeom>
          <a:solidFill>
            <a:srgbClr val="EEECE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4689666" y="4980529"/>
            <a:ext cx="2357917" cy="711186"/>
          </a:xfrm>
          <a:prstGeom prst="rect">
            <a:avLst/>
          </a:prstGeom>
          <a:noFill/>
        </p:spPr>
        <p:txBody>
          <a:bodyPr wrap="square" lIns="82012" tIns="41004" rIns="82012" bIns="410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500" b="1">
                <a:latin typeface="Helvetica"/>
                <a:cs typeface="Helvetica"/>
              </a:rPr>
              <a:t>Experiment</a:t>
            </a:r>
          </a:p>
          <a:p>
            <a:pPr>
              <a:lnSpc>
                <a:spcPct val="80000"/>
              </a:lnSpc>
            </a:pPr>
            <a:r>
              <a:rPr lang="en-US" sz="2500" b="1">
                <a:latin typeface="Helvetica"/>
                <a:cs typeface="Helvetica"/>
              </a:rPr>
              <a:t>Toward the TC</a:t>
            </a:r>
            <a:endParaRPr lang="en-US" b="1"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70874" y="5946756"/>
            <a:ext cx="6759648" cy="1095662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marL="54">
              <a:lnSpc>
                <a:spcPct val="90000"/>
              </a:lnSpc>
            </a:pPr>
            <a:r>
              <a:rPr lang="en-US" sz="2400" b="1"/>
              <a:t>•  You can't reach the overall challenge right away.</a:t>
            </a:r>
          </a:p>
          <a:p>
            <a:pPr marL="54">
              <a:lnSpc>
                <a:spcPct val="90000"/>
              </a:lnSpc>
            </a:pPr>
            <a:r>
              <a:rPr lang="en-US" sz="2400" b="1"/>
              <a:t>•  The path to the TC is not predictable or straight.</a:t>
            </a:r>
          </a:p>
          <a:p>
            <a:pPr marL="54">
              <a:lnSpc>
                <a:spcPct val="90000"/>
              </a:lnSpc>
            </a:pPr>
            <a:r>
              <a:rPr lang="en-US" sz="2400" b="1"/>
              <a:t>•  You experiment to get there.</a:t>
            </a:r>
          </a:p>
        </p:txBody>
      </p:sp>
    </p:spTree>
    <p:extLst>
      <p:ext uri="{BB962C8B-B14F-4D97-AF65-F5344CB8AC3E}">
        <p14:creationId xmlns:p14="http://schemas.microsoft.com/office/powerpoint/2010/main" val="384477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46100" y="1727200"/>
            <a:ext cx="533400" cy="533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848100" y="1714500"/>
            <a:ext cx="0" cy="539496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981200"/>
            <a:ext cx="10071100" cy="0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52450" y="5588000"/>
            <a:ext cx="533400" cy="533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3854450" y="5575300"/>
            <a:ext cx="0" cy="539496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350" y="5842000"/>
            <a:ext cx="10071100" cy="0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 flipH="1">
            <a:off x="8991600" y="1715008"/>
            <a:ext cx="533400" cy="533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223000" y="1713992"/>
            <a:ext cx="0" cy="539496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 flipH="1">
            <a:off x="8985250" y="5575808"/>
            <a:ext cx="533400" cy="533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6216650" y="5574792"/>
            <a:ext cx="0" cy="539496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6812577"/>
            <a:ext cx="10058400" cy="959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40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in-puzzle-10100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t="2754" r="13961" b="10376"/>
          <a:stretch/>
        </p:blipFill>
        <p:spPr>
          <a:xfrm rot="922855">
            <a:off x="550054" y="1427797"/>
            <a:ext cx="2933607" cy="3168796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1895580" y="3880742"/>
            <a:ext cx="3799545" cy="1421195"/>
            <a:chOff x="1629477" y="2875423"/>
            <a:chExt cx="3799545" cy="1421196"/>
          </a:xfrm>
        </p:grpSpPr>
        <p:sp>
          <p:nvSpPr>
            <p:cNvPr id="92" name="Freeform 91"/>
            <p:cNvSpPr/>
            <p:nvPr/>
          </p:nvSpPr>
          <p:spPr>
            <a:xfrm rot="19440597">
              <a:off x="1629477" y="3609435"/>
              <a:ext cx="3695528" cy="687184"/>
            </a:xfrm>
            <a:custGeom>
              <a:avLst/>
              <a:gdLst>
                <a:gd name="connsiteX0" fmla="*/ 0 w 3968750"/>
                <a:gd name="connsiteY0" fmla="*/ 342900 h 882650"/>
                <a:gd name="connsiteX1" fmla="*/ 469900 w 3968750"/>
                <a:gd name="connsiteY1" fmla="*/ 596900 h 882650"/>
                <a:gd name="connsiteX2" fmla="*/ 1054100 w 3968750"/>
                <a:gd name="connsiteY2" fmla="*/ 298450 h 882650"/>
                <a:gd name="connsiteX3" fmla="*/ 1651000 w 3968750"/>
                <a:gd name="connsiteY3" fmla="*/ 819150 h 882650"/>
                <a:gd name="connsiteX4" fmla="*/ 2260600 w 3968750"/>
                <a:gd name="connsiteY4" fmla="*/ 387350 h 882650"/>
                <a:gd name="connsiteX5" fmla="*/ 1873250 w 3968750"/>
                <a:gd name="connsiteY5" fmla="*/ 0 h 882650"/>
                <a:gd name="connsiteX6" fmla="*/ 2914650 w 3968750"/>
                <a:gd name="connsiteY6" fmla="*/ 196850 h 882650"/>
                <a:gd name="connsiteX7" fmla="*/ 2965450 w 3968750"/>
                <a:gd name="connsiteY7" fmla="*/ 882650 h 882650"/>
                <a:gd name="connsiteX8" fmla="*/ 3511550 w 3968750"/>
                <a:gd name="connsiteY8" fmla="*/ 495300 h 882650"/>
                <a:gd name="connsiteX9" fmla="*/ 3968750 w 3968750"/>
                <a:gd name="connsiteY9" fmla="*/ 419100 h 88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68750" h="882650">
                  <a:moveTo>
                    <a:pt x="0" y="342900"/>
                  </a:moveTo>
                  <a:lnTo>
                    <a:pt x="469900" y="596900"/>
                  </a:lnTo>
                  <a:lnTo>
                    <a:pt x="1054100" y="298450"/>
                  </a:lnTo>
                  <a:lnTo>
                    <a:pt x="1651000" y="819150"/>
                  </a:lnTo>
                  <a:lnTo>
                    <a:pt x="2260600" y="387350"/>
                  </a:lnTo>
                  <a:lnTo>
                    <a:pt x="1873250" y="0"/>
                  </a:lnTo>
                  <a:lnTo>
                    <a:pt x="2914650" y="196850"/>
                  </a:lnTo>
                  <a:lnTo>
                    <a:pt x="2965450" y="882650"/>
                  </a:lnTo>
                  <a:lnTo>
                    <a:pt x="3511550" y="495300"/>
                  </a:lnTo>
                  <a:lnTo>
                    <a:pt x="3968750" y="419100"/>
                  </a:lnTo>
                </a:path>
              </a:pathLst>
            </a:custGeom>
            <a:ln w="7620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82003" tIns="41000" rIns="82003" bIns="41000"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4932611" y="2875423"/>
              <a:ext cx="496411" cy="0"/>
            </a:xfrm>
            <a:prstGeom prst="line">
              <a:avLst/>
            </a:prstGeom>
            <a:ln w="825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Oval 94"/>
          <p:cNvSpPr>
            <a:spLocks/>
          </p:cNvSpPr>
          <p:nvPr/>
        </p:nvSpPr>
        <p:spPr>
          <a:xfrm>
            <a:off x="1018407" y="5328595"/>
            <a:ext cx="1280160" cy="12801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12" tIns="41004" rIns="82012" bIns="41004"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6758947" y="3288843"/>
            <a:ext cx="288636" cy="282388"/>
          </a:xfrm>
          <a:prstGeom prst="ellipse">
            <a:avLst/>
          </a:prstGeom>
          <a:solidFill>
            <a:srgbClr val="EEECE1"/>
          </a:solidFill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30" tIns="41015" rIns="82030" bIns="41015"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7119420" y="3120898"/>
            <a:ext cx="288636" cy="282388"/>
          </a:xfrm>
          <a:prstGeom prst="ellipse">
            <a:avLst/>
          </a:prstGeom>
          <a:solidFill>
            <a:srgbClr val="EEECE1"/>
          </a:solidFill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30" tIns="41015" rIns="82030" bIns="41015"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/>
          </p:cNvSpPr>
          <p:nvPr/>
        </p:nvSpPr>
        <p:spPr>
          <a:xfrm>
            <a:off x="5436299" y="3223636"/>
            <a:ext cx="1280160" cy="12801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12" tIns="41004" rIns="82012" bIns="41004"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/>
          </p:cNvSpPr>
          <p:nvPr/>
        </p:nvSpPr>
        <p:spPr>
          <a:xfrm>
            <a:off x="7496357" y="2255290"/>
            <a:ext cx="1280160" cy="12801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12" tIns="41004" rIns="82012" bIns="41004"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7381211" y="2709687"/>
            <a:ext cx="1468789" cy="345851"/>
          </a:xfrm>
          <a:prstGeom prst="rect">
            <a:avLst/>
          </a:prstGeom>
          <a:noFill/>
        </p:spPr>
        <p:txBody>
          <a:bodyPr wrap="square" lIns="82012" tIns="41004" rIns="82012" bIns="410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>
                <a:latin typeface="Helvetica"/>
                <a:cs typeface="Helvetica"/>
              </a:rPr>
              <a:t>Challenge</a:t>
            </a:r>
            <a:endParaRPr lang="en-US" spc="-135">
              <a:latin typeface="Helvetica"/>
              <a:cs typeface="Helvetica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919127" y="5576799"/>
            <a:ext cx="1469969" cy="654552"/>
          </a:xfrm>
          <a:prstGeom prst="rect">
            <a:avLst/>
          </a:prstGeom>
          <a:noFill/>
        </p:spPr>
        <p:txBody>
          <a:bodyPr wrap="square" lIns="82012" tIns="41004" rIns="82012" bIns="410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latin typeface="Helvetica"/>
                <a:cs typeface="Helvetica"/>
              </a:rPr>
              <a:t>Current</a:t>
            </a:r>
          </a:p>
          <a:p>
            <a:pPr algn="ctr">
              <a:lnSpc>
                <a:spcPct val="90000"/>
              </a:lnSpc>
            </a:pPr>
            <a:r>
              <a:rPr lang="en-US" b="1">
                <a:latin typeface="Helvetica"/>
                <a:cs typeface="Helvetica"/>
              </a:rPr>
              <a:t>Condition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345219" y="3336716"/>
            <a:ext cx="1440896" cy="1061500"/>
          </a:xfrm>
          <a:prstGeom prst="rect">
            <a:avLst/>
          </a:prstGeom>
          <a:noFill/>
        </p:spPr>
        <p:txBody>
          <a:bodyPr wrap="square" lIns="82012" tIns="41004" rIns="82012" bIns="410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>
                <a:latin typeface="Helvetica"/>
                <a:cs typeface="Helvetica"/>
              </a:rPr>
              <a:t>Next</a:t>
            </a:r>
          </a:p>
          <a:p>
            <a:pPr algn="ctr">
              <a:lnSpc>
                <a:spcPct val="80000"/>
              </a:lnSpc>
            </a:pPr>
            <a:r>
              <a:rPr lang="en-US" b="1">
                <a:latin typeface="Helvetica"/>
                <a:cs typeface="Helvetica"/>
              </a:rPr>
              <a:t>Target</a:t>
            </a:r>
          </a:p>
          <a:p>
            <a:pPr algn="ctr">
              <a:lnSpc>
                <a:spcPct val="80000"/>
              </a:lnSpc>
            </a:pPr>
            <a:r>
              <a:rPr lang="en-US" b="1">
                <a:latin typeface="Helvetica"/>
                <a:cs typeface="Helvetica"/>
              </a:rPr>
              <a:t>Condition</a:t>
            </a:r>
          </a:p>
          <a:p>
            <a:pPr algn="ctr">
              <a:lnSpc>
                <a:spcPct val="90000"/>
              </a:lnSpc>
            </a:pPr>
            <a:r>
              <a:rPr lang="en-US" sz="1600">
                <a:latin typeface="Helvetica"/>
                <a:cs typeface="Helvetica"/>
              </a:rPr>
              <a:t>(date)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 flipH="1" flipV="1">
            <a:off x="4107908" y="4531178"/>
            <a:ext cx="585880" cy="846763"/>
          </a:xfrm>
          <a:prstGeom prst="straightConnector1">
            <a:avLst/>
          </a:prstGeom>
          <a:ln w="50800">
            <a:solidFill>
              <a:srgbClr val="0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H="1" flipV="1">
            <a:off x="3879309" y="5140779"/>
            <a:ext cx="804931" cy="230333"/>
          </a:xfrm>
          <a:prstGeom prst="straightConnector1">
            <a:avLst/>
          </a:prstGeom>
          <a:ln w="47625">
            <a:solidFill>
              <a:srgbClr val="0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" y="376093"/>
            <a:ext cx="10058400" cy="611041"/>
          </a:xfrm>
          <a:prstGeom prst="rect">
            <a:avLst/>
          </a:prstGeom>
          <a:noFill/>
        </p:spPr>
        <p:txBody>
          <a:bodyPr wrap="square" lIns="101787" tIns="50894" rIns="101787" bIns="50894" rtlCol="0">
            <a:spAutoFit/>
          </a:bodyPr>
          <a:lstStyle/>
          <a:p>
            <a:pPr algn="ctr">
              <a:lnSpc>
                <a:spcPts val="3796"/>
              </a:lnSpc>
            </a:pPr>
            <a:r>
              <a:rPr lang="en-US" sz="4000" b="1"/>
              <a:t>BUT A MODEL ALONE ISN'T ENOUGH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60496" y="1942569"/>
            <a:ext cx="601372" cy="636857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Helvetica"/>
                <a:cs typeface="Helvetica"/>
              </a:rPr>
              <a:t>1</a:t>
            </a:r>
            <a:endParaRPr lang="en-US" sz="3100" b="1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68452" y="4696155"/>
            <a:ext cx="601372" cy="636857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Helvetica"/>
                <a:cs typeface="Helvetica"/>
              </a:rPr>
              <a:t>2</a:t>
            </a:r>
            <a:endParaRPr lang="en-US" sz="3100" b="1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74320" y="2599479"/>
            <a:ext cx="601372" cy="636857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Helvetica"/>
                <a:cs typeface="Helvetica"/>
              </a:rPr>
              <a:t>3</a:t>
            </a:r>
            <a:endParaRPr lang="en-US" sz="3100" b="1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64480" y="5289056"/>
            <a:ext cx="601372" cy="636857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Helvetica"/>
                <a:cs typeface="Helvetica"/>
              </a:rPr>
              <a:t>4</a:t>
            </a:r>
            <a:endParaRPr lang="en-US" sz="3100" b="1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93788" y="5194594"/>
            <a:ext cx="2353795" cy="711186"/>
          </a:xfrm>
          <a:prstGeom prst="rect">
            <a:avLst/>
          </a:prstGeom>
          <a:solidFill>
            <a:srgbClr val="EEECE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4689666" y="5194594"/>
            <a:ext cx="2357917" cy="711186"/>
          </a:xfrm>
          <a:prstGeom prst="rect">
            <a:avLst/>
          </a:prstGeom>
          <a:noFill/>
        </p:spPr>
        <p:txBody>
          <a:bodyPr wrap="square" lIns="82012" tIns="41004" rIns="82012" bIns="410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500" b="1">
                <a:latin typeface="Helvetica"/>
                <a:cs typeface="Helvetica"/>
              </a:rPr>
              <a:t>Experiment</a:t>
            </a:r>
          </a:p>
          <a:p>
            <a:pPr>
              <a:lnSpc>
                <a:spcPct val="80000"/>
              </a:lnSpc>
            </a:pPr>
            <a:r>
              <a:rPr lang="en-US" sz="2500" b="1">
                <a:latin typeface="Helvetica"/>
                <a:cs typeface="Helvetica"/>
              </a:rPr>
              <a:t>Toward the TC</a:t>
            </a:r>
            <a:endParaRPr lang="en-US" b="1"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915571"/>
            <a:ext cx="1005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200" b="1" dirty="0">
                <a:solidFill>
                  <a:srgbClr val="FF0000"/>
                </a:solidFill>
              </a:rPr>
              <a:t>How do you acquire this way of thinking?</a:t>
            </a:r>
          </a:p>
        </p:txBody>
      </p:sp>
    </p:spTree>
    <p:extLst>
      <p:ext uri="{BB962C8B-B14F-4D97-AF65-F5344CB8AC3E}">
        <p14:creationId xmlns:p14="http://schemas.microsoft.com/office/powerpoint/2010/main" val="56337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846392" y="76200"/>
            <a:ext cx="1515516" cy="1342734"/>
            <a:chOff x="2034110" y="292099"/>
            <a:chExt cx="1219396" cy="1080374"/>
          </a:xfrm>
        </p:grpSpPr>
        <p:pic>
          <p:nvPicPr>
            <p:cNvPr id="9" name="Picture 8" descr="brain-puzzle-101008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7" t="19766" r="13961" b="10376"/>
            <a:stretch/>
          </p:blipFill>
          <p:spPr>
            <a:xfrm>
              <a:off x="2034110" y="313266"/>
              <a:ext cx="1219396" cy="105920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379133" y="292099"/>
              <a:ext cx="177800" cy="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EB8DD0E6-2FA0-5D48-83CE-0941DE7BE754}" type="slidenum">
              <a:rPr lang="en-US"/>
              <a:pPr/>
              <a:t>7</a:t>
            </a:fld>
            <a:endParaRPr lang="en-US"/>
          </a:p>
        </p:txBody>
      </p:sp>
      <p:pic>
        <p:nvPicPr>
          <p:cNvPr id="8" name="Picture 7" descr="Group of people standing(1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7" b="11752"/>
          <a:stretch/>
        </p:blipFill>
        <p:spPr>
          <a:xfrm>
            <a:off x="1206499" y="3224114"/>
            <a:ext cx="7137399" cy="39008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8491" y="1229039"/>
            <a:ext cx="9095129" cy="1932641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spcCol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1410891"/>
            <a:ext cx="10058399" cy="1655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4400" b="1">
                <a:solidFill>
                  <a:srgbClr val="FF0000"/>
                </a:solidFill>
              </a:rPr>
              <a:t>A Practical Scientific Thinking Pattern</a:t>
            </a:r>
            <a:endParaRPr lang="en-US" sz="4400" b="1"/>
          </a:p>
          <a:p>
            <a:pPr algn="ctr">
              <a:lnSpc>
                <a:spcPct val="70000"/>
              </a:lnSpc>
            </a:pPr>
            <a:r>
              <a:rPr lang="en-US" sz="5400" b="1"/>
              <a:t>+</a:t>
            </a:r>
            <a:endParaRPr lang="en-US" sz="4800" b="1"/>
          </a:p>
          <a:p>
            <a:pPr algn="ctr">
              <a:lnSpc>
                <a:spcPct val="70000"/>
              </a:lnSpc>
            </a:pPr>
            <a:r>
              <a:rPr lang="en-US" sz="4400" b="1">
                <a:solidFill>
                  <a:srgbClr val="FF0000"/>
                </a:solidFill>
              </a:rPr>
              <a:t>Daily Routines of Deliberate Practice</a:t>
            </a:r>
            <a:endParaRPr lang="en-US" sz="4000" b="1"/>
          </a:p>
        </p:txBody>
      </p:sp>
      <p:sp>
        <p:nvSpPr>
          <p:cNvPr id="13" name="TextBox 12"/>
          <p:cNvSpPr txBox="1"/>
          <p:nvPr/>
        </p:nvSpPr>
        <p:spPr>
          <a:xfrm>
            <a:off x="0" y="4831894"/>
            <a:ext cx="10058399" cy="114800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200" b="1" i="1"/>
              <a:t>Making Scientific Thinking a Skill</a:t>
            </a:r>
          </a:p>
          <a:p>
            <a:pPr algn="ctr">
              <a:lnSpc>
                <a:spcPct val="80000"/>
              </a:lnSpc>
            </a:pPr>
            <a:r>
              <a:rPr lang="en-US" sz="4200" b="1" i="1"/>
              <a:t>that Can be Learned by Anyone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9551" y="5060831"/>
            <a:ext cx="81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7200" b="1"/>
              <a:t>=</a:t>
            </a:r>
            <a:endParaRPr lang="en-US" sz="6600" b="1"/>
          </a:p>
        </p:txBody>
      </p:sp>
      <p:sp>
        <p:nvSpPr>
          <p:cNvPr id="15" name="TextBox 14"/>
          <p:cNvSpPr txBox="1"/>
          <p:nvPr/>
        </p:nvSpPr>
        <p:spPr>
          <a:xfrm>
            <a:off x="1" y="390364"/>
            <a:ext cx="10058400" cy="611041"/>
          </a:xfrm>
          <a:prstGeom prst="rect">
            <a:avLst/>
          </a:prstGeom>
          <a:noFill/>
        </p:spPr>
        <p:txBody>
          <a:bodyPr wrap="square" lIns="101787" tIns="50894" rIns="101787" bIns="50894" rtlCol="0">
            <a:spAutoFit/>
          </a:bodyPr>
          <a:lstStyle/>
          <a:p>
            <a:pPr algn="ctr">
              <a:lnSpc>
                <a:spcPts val="3796"/>
              </a:lnSpc>
            </a:pPr>
            <a:r>
              <a:rPr lang="en-US" sz="4000" b="1"/>
              <a:t>ONE ANSWER</a:t>
            </a:r>
          </a:p>
        </p:txBody>
      </p:sp>
    </p:spTree>
    <p:extLst>
      <p:ext uri="{BB962C8B-B14F-4D97-AF65-F5344CB8AC3E}">
        <p14:creationId xmlns:p14="http://schemas.microsoft.com/office/powerpoint/2010/main" val="204835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17677"/>
            <a:ext cx="10058400" cy="76940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600" b="1">
                <a:ln>
                  <a:solidFill>
                    <a:schemeClr val="tx1"/>
                  </a:solidFill>
                </a:ln>
                <a:solidFill>
                  <a:schemeClr val="tx2"/>
                </a:solidFill>
              </a:rPr>
              <a:t>  SCIENTIFIC THINKING</a:t>
            </a:r>
            <a:endParaRPr lang="en-US" sz="4600">
              <a:ln>
                <a:solidFill>
                  <a:schemeClr val="tx1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11781"/>
            <a:ext cx="10058400" cy="50266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/>
              <a:t>What is it, and why teach it</a:t>
            </a:r>
          </a:p>
        </p:txBody>
      </p:sp>
      <p:pic>
        <p:nvPicPr>
          <p:cNvPr id="16" name="Picture 15" descr="depositphotos_113837784-Scribble-circle-font-hand-drawn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50" t="5341" r="40112" b="73375"/>
          <a:stretch/>
        </p:blipFill>
        <p:spPr>
          <a:xfrm>
            <a:off x="1347589" y="370703"/>
            <a:ext cx="1051311" cy="1078992"/>
          </a:xfrm>
          <a:prstGeom prst="rect">
            <a:avLst/>
          </a:prstGeom>
        </p:spPr>
      </p:pic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EB8DD0E6-2FA0-5D48-83CE-0941DE7BE754}" type="slidenum">
              <a:rPr lang="en-US"/>
              <a:pPr/>
              <a:t>8</a:t>
            </a:fld>
            <a:endParaRPr 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922720" y="2254028"/>
            <a:ext cx="3883302" cy="4378667"/>
            <a:chOff x="432562" y="3811790"/>
            <a:chExt cx="3020318" cy="3405598"/>
          </a:xfrm>
        </p:grpSpPr>
        <p:grpSp>
          <p:nvGrpSpPr>
            <p:cNvPr id="12" name="Group 11"/>
            <p:cNvGrpSpPr/>
            <p:nvPr/>
          </p:nvGrpSpPr>
          <p:grpSpPr>
            <a:xfrm>
              <a:off x="432562" y="3811790"/>
              <a:ext cx="3020318" cy="3405598"/>
              <a:chOff x="432562" y="3811790"/>
              <a:chExt cx="3020318" cy="3405598"/>
            </a:xfrm>
          </p:grpSpPr>
          <p:pic>
            <p:nvPicPr>
              <p:cNvPr id="15" name="Picture 14" descr="agile-superpowers-cape-a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562" y="3811790"/>
                <a:ext cx="3020318" cy="3405598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1465481" y="4389949"/>
                <a:ext cx="1092886" cy="59503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282282" y="4345451"/>
              <a:ext cx="1356325" cy="697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solidFill>
                    <a:schemeClr val="bg1"/>
                  </a:solidFill>
                </a:rPr>
                <a:t>Scientific</a:t>
              </a:r>
            </a:p>
            <a:p>
              <a:pPr algn="ctr">
                <a:lnSpc>
                  <a:spcPct val="80000"/>
                </a:lnSpc>
              </a:pPr>
              <a:r>
                <a:rPr lang="en-US" sz="3200" b="1">
                  <a:solidFill>
                    <a:schemeClr val="bg1"/>
                  </a:solidFill>
                </a:rPr>
                <a:t>Powers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 rot="20983657">
            <a:off x="659538" y="2099919"/>
            <a:ext cx="5063653" cy="1234231"/>
            <a:chOff x="513712" y="1783887"/>
            <a:chExt cx="4814580" cy="1027519"/>
          </a:xfrm>
        </p:grpSpPr>
        <p:pic>
          <p:nvPicPr>
            <p:cNvPr id="25" name="Picture 24" descr="Screen shot 2017-02-13 at 5.42.31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22" y="1812257"/>
              <a:ext cx="4581810" cy="999149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513712" y="1783887"/>
              <a:ext cx="4814580" cy="5423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9823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EB8DD0E6-2FA0-5D48-83CE-0941DE7BE754}" type="slidenum">
              <a:rPr lang="en-US"/>
              <a:pPr/>
              <a:t>9</a:t>
            </a:fld>
            <a:endParaRPr lang="en-US"/>
          </a:p>
        </p:txBody>
      </p:sp>
      <p:pic>
        <p:nvPicPr>
          <p:cNvPr id="4" name="Picture 3" descr="Screen shot 2017-02-09 at 8.59.2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t="9281" r="8369" b="21254"/>
          <a:stretch/>
        </p:blipFill>
        <p:spPr>
          <a:xfrm flipH="1">
            <a:off x="656408" y="1541279"/>
            <a:ext cx="8804444" cy="43669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" y="257091"/>
            <a:ext cx="10058400" cy="611041"/>
          </a:xfrm>
          <a:prstGeom prst="rect">
            <a:avLst/>
          </a:prstGeom>
          <a:noFill/>
        </p:spPr>
        <p:txBody>
          <a:bodyPr wrap="square" lIns="101787" tIns="50894" rIns="101787" bIns="50894" rtlCol="0">
            <a:spAutoFit/>
          </a:bodyPr>
          <a:lstStyle/>
          <a:p>
            <a:pPr algn="ctr">
              <a:lnSpc>
                <a:spcPts val="3796"/>
              </a:lnSpc>
            </a:pPr>
            <a:r>
              <a:rPr lang="en-US" sz="4000" b="1" spc="-50">
                <a:solidFill>
                  <a:srgbClr val="FF0000"/>
                </a:solidFill>
              </a:rPr>
              <a:t>CARD – SIDE 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8743" y="2379032"/>
            <a:ext cx="8128000" cy="5422900"/>
            <a:chOff x="258743" y="2379032"/>
            <a:chExt cx="8128000" cy="5422900"/>
          </a:xfrm>
        </p:grpSpPr>
        <p:pic>
          <p:nvPicPr>
            <p:cNvPr id="3" name="Picture 2" descr="32736186310_3b1b545182_z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2" b="100000" l="23281" r="75625">
                          <a14:foregroundMark x1="67969" y1="48712" x2="67969" y2="48712"/>
                          <a14:foregroundMark x1="70469" y1="52693" x2="70469" y2="52693"/>
                          <a14:foregroundMark x1="72188" y1="50117" x2="72188" y2="50117"/>
                          <a14:foregroundMark x1="71563" y1="52225" x2="71563" y2="52225"/>
                          <a14:foregroundMark x1="50781" y1="65808" x2="50781" y2="65808"/>
                          <a14:foregroundMark x1="67969" y1="76347" x2="67969" y2="76347"/>
                          <a14:foregroundMark x1="66094" y1="45433" x2="66094" y2="45433"/>
                          <a14:foregroundMark x1="70313" y1="74005" x2="70313" y2="74005"/>
                          <a14:foregroundMark x1="69375" y1="89696" x2="69375" y2="89696"/>
                          <a14:foregroundMark x1="69844" y1="85012" x2="69844" y2="85012"/>
                          <a14:foregroundMark x1="69688" y1="83138" x2="69688" y2="83138"/>
                          <a14:backgroundMark x1="71094" y1="46370" x2="71094" y2="46370"/>
                          <a14:backgroundMark x1="71094" y1="55035" x2="71094" y2="55035"/>
                          <a14:backgroundMark x1="70625" y1="55504" x2="70625" y2="55504"/>
                          <a14:backgroundMark x1="71719" y1="52459" x2="71719" y2="5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43" y="2379032"/>
              <a:ext cx="8128000" cy="54229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832586">
              <a:off x="5458923" y="4349616"/>
              <a:ext cx="1050263" cy="586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6660000">
              <a:off x="5918116" y="4709023"/>
              <a:ext cx="1050263" cy="586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7020000">
              <a:off x="4832768" y="4398122"/>
              <a:ext cx="1050263" cy="586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87834" y="867066"/>
            <a:ext cx="8376350" cy="1846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600" b="1"/>
              <a:t>• Hold the card in front of you, dot on the left.</a:t>
            </a:r>
          </a:p>
          <a:p>
            <a:pPr>
              <a:lnSpc>
                <a:spcPct val="110000"/>
              </a:lnSpc>
            </a:pPr>
            <a:r>
              <a:rPr lang="en-US" sz="2600" b="1"/>
              <a:t>• </a:t>
            </a:r>
            <a:r>
              <a:rPr lang="en-US" sz="2600" b="1" u="sng"/>
              <a:t>Close your left eye</a:t>
            </a:r>
            <a:r>
              <a:rPr lang="en-US" sz="2600" b="1"/>
              <a:t>. Stare at the dot with your right eye.</a:t>
            </a:r>
          </a:p>
          <a:p>
            <a:pPr>
              <a:lnSpc>
                <a:spcPct val="110000"/>
              </a:lnSpc>
            </a:pPr>
            <a:r>
              <a:rPr lang="en-US" sz="2600" b="1"/>
              <a:t>• Move the card in and out while staring at the dot.</a:t>
            </a:r>
          </a:p>
          <a:p>
            <a:pPr>
              <a:lnSpc>
                <a:spcPct val="110000"/>
              </a:lnSpc>
            </a:pPr>
            <a:r>
              <a:rPr lang="en-US" sz="2600" b="1"/>
              <a:t>• What happens?</a:t>
            </a:r>
          </a:p>
        </p:txBody>
      </p:sp>
    </p:spTree>
    <p:extLst>
      <p:ext uri="{BB962C8B-B14F-4D97-AF65-F5344CB8AC3E}">
        <p14:creationId xmlns:p14="http://schemas.microsoft.com/office/powerpoint/2010/main" val="5494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21347</TotalTime>
  <Words>2272</Words>
  <Application>Microsoft Macintosh PowerPoint</Application>
  <PresentationFormat>Custom</PresentationFormat>
  <Paragraphs>549</Paragraphs>
  <Slides>50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/>
  <cp:revision>1511</cp:revision>
  <cp:lastPrinted>2017-02-18T17:13:04Z</cp:lastPrinted>
  <dcterms:created xsi:type="dcterms:W3CDTF">2017-02-22T21:36:01Z</dcterms:created>
  <dcterms:modified xsi:type="dcterms:W3CDTF">2017-03-31T15:38:56Z</dcterms:modified>
</cp:coreProperties>
</file>